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77" r:id="rId3"/>
    <p:sldId id="309" r:id="rId4"/>
    <p:sldId id="310" r:id="rId5"/>
    <p:sldId id="312" r:id="rId6"/>
    <p:sldId id="314" r:id="rId7"/>
    <p:sldId id="313" r:id="rId8"/>
    <p:sldId id="315" r:id="rId9"/>
    <p:sldId id="316" r:id="rId10"/>
    <p:sldId id="317" r:id="rId11"/>
    <p:sldId id="318" r:id="rId12"/>
    <p:sldId id="319" r:id="rId13"/>
    <p:sldId id="320" r:id="rId14"/>
    <p:sldId id="321" r:id="rId15"/>
    <p:sldId id="322" r:id="rId16"/>
    <p:sldId id="323" r:id="rId17"/>
    <p:sldId id="324" r:id="rId18"/>
    <p:sldId id="325" r:id="rId19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902"/>
    <p:restoredTop sz="87640"/>
  </p:normalViewPr>
  <p:slideViewPr>
    <p:cSldViewPr snapToGrid="0" snapToObjects="1">
      <p:cViewPr>
        <p:scale>
          <a:sx n="99" d="100"/>
          <a:sy n="99" d="100"/>
        </p:scale>
        <p:origin x="1400" y="3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1B583A-6F78-6943-B91B-F6A65A9FB204}" type="datetimeFigureOut">
              <a:rPr kumimoji="1" lang="ko-Kore-KR" altLang="en-US" smtClean="0"/>
              <a:t>2021. 3. 2.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77BFB5-18ED-AE48-BB59-0255B7FBA8E8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243107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77BFB5-18ED-AE48-BB59-0255B7FBA8E8}" type="slidenum">
              <a:rPr kumimoji="1" lang="ko-Kore-KR" altLang="en-US" smtClean="0"/>
              <a:t>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22072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lnSpc>
                <a:spcPct val="150000"/>
              </a:lnSpc>
            </a:pP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77BFB5-18ED-AE48-BB59-0255B7FBA8E8}" type="slidenum">
              <a:rPr kumimoji="1" lang="ko-Kore-KR" altLang="en-US" smtClean="0"/>
              <a:t>10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872870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lnSpc>
                <a:spcPct val="150000"/>
              </a:lnSpc>
            </a:pPr>
            <a:r>
              <a:rPr kumimoji="1" lang="en-US" altLang="ko-Kore-KR" dirty="0"/>
              <a:t>e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77BFB5-18ED-AE48-BB59-0255B7FBA8E8}" type="slidenum">
              <a:rPr kumimoji="1" lang="ko-Kore-KR" altLang="en-US" smtClean="0"/>
              <a:t>11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144060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lnSpc>
                <a:spcPct val="150000"/>
              </a:lnSpc>
            </a:pPr>
            <a:r>
              <a:rPr kumimoji="1" lang="en-US" altLang="ko-Kore-KR" dirty="0"/>
              <a:t>e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77BFB5-18ED-AE48-BB59-0255B7FBA8E8}" type="slidenum">
              <a:rPr kumimoji="1" lang="ko-Kore-KR" altLang="en-US" smtClean="0"/>
              <a:t>12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810633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lnSpc>
                <a:spcPct val="150000"/>
              </a:lnSpc>
            </a:pPr>
            <a:r>
              <a:rPr kumimoji="1" lang="en-US" altLang="ko-Kore-KR" dirty="0"/>
              <a:t>e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77BFB5-18ED-AE48-BB59-0255B7FBA8E8}" type="slidenum">
              <a:rPr kumimoji="1" lang="ko-Kore-KR" altLang="en-US" smtClean="0"/>
              <a:t>13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513066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lnSpc>
                <a:spcPct val="150000"/>
              </a:lnSpc>
            </a:pPr>
            <a:r>
              <a:rPr kumimoji="1" lang="en-US" altLang="ko-Kore-KR" dirty="0"/>
              <a:t>e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77BFB5-18ED-AE48-BB59-0255B7FBA8E8}" type="slidenum">
              <a:rPr kumimoji="1" lang="ko-Kore-KR" altLang="en-US" smtClean="0"/>
              <a:t>14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0729062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lnSpc>
                <a:spcPct val="150000"/>
              </a:lnSpc>
            </a:pPr>
            <a:r>
              <a:rPr kumimoji="1" lang="en-US" altLang="ko-Kore-KR" dirty="0"/>
              <a:t>average action value</a:t>
            </a:r>
            <a:r>
              <a:rPr kumimoji="1" lang="ko-KR" altLang="en-US" dirty="0"/>
              <a:t>의 경우 랜덤 </a:t>
            </a:r>
            <a:r>
              <a:rPr kumimoji="1" lang="ko-KR" altLang="en-US" dirty="0" err="1"/>
              <a:t>폴리시로</a:t>
            </a:r>
            <a:r>
              <a:rPr kumimoji="1" lang="ko-KR" altLang="en-US" dirty="0"/>
              <a:t> 초기화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77BFB5-18ED-AE48-BB59-0255B7FBA8E8}" type="slidenum">
              <a:rPr kumimoji="1" lang="ko-Kore-KR" altLang="en-US" smtClean="0"/>
              <a:t>15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9274160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lnSpc>
                <a:spcPct val="150000"/>
              </a:lnSpc>
            </a:pPr>
            <a:r>
              <a:rPr kumimoji="1" lang="en-US" altLang="ko-Kore-KR" dirty="0"/>
              <a:t>average action value</a:t>
            </a:r>
            <a:r>
              <a:rPr kumimoji="1" lang="ko-KR" altLang="en-US" dirty="0"/>
              <a:t>의 경우 랜덤 </a:t>
            </a:r>
            <a:r>
              <a:rPr kumimoji="1" lang="ko-KR" altLang="en-US" dirty="0" err="1"/>
              <a:t>폴리시로</a:t>
            </a:r>
            <a:r>
              <a:rPr kumimoji="1" lang="ko-KR" altLang="en-US" dirty="0"/>
              <a:t> 초기화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77BFB5-18ED-AE48-BB59-0255B7FBA8E8}" type="slidenum">
              <a:rPr kumimoji="1" lang="ko-Kore-KR" altLang="en-US" smtClean="0"/>
              <a:t>16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877031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lnSpc>
                <a:spcPct val="150000"/>
              </a:lnSpc>
            </a:pPr>
            <a:r>
              <a:rPr kumimoji="1" lang="en" altLang="ko-Kore-KR" dirty="0" err="1"/>
              <a:t>Sarsa</a:t>
            </a:r>
            <a:r>
              <a:rPr kumimoji="1" lang="en" altLang="ko-Kore-KR" dirty="0"/>
              <a:t>: </a:t>
            </a:r>
            <a:r>
              <a:rPr kumimoji="1" lang="en" altLang="ko-Kore-KR" dirty="0" err="1"/>
              <a:t>Sarsa</a:t>
            </a:r>
            <a:r>
              <a:rPr kumimoji="1" lang="en" altLang="ko-Kore-KR" dirty="0"/>
              <a:t> </a:t>
            </a:r>
            <a:r>
              <a:rPr kumimoji="1" lang="ko-KR" altLang="en-US" dirty="0"/>
              <a:t>알고리즘을 사용해 </a:t>
            </a:r>
            <a:r>
              <a:rPr kumimoji="1" lang="en" altLang="ko-Kore-KR" dirty="0"/>
              <a:t>hand-engineered </a:t>
            </a:r>
            <a:r>
              <a:rPr kumimoji="1" lang="ko-KR" altLang="en-US" dirty="0"/>
              <a:t>된 </a:t>
            </a:r>
            <a:r>
              <a:rPr kumimoji="1" lang="en" altLang="ko-Kore-KR" dirty="0"/>
              <a:t>Atari task</a:t>
            </a:r>
            <a:r>
              <a:rPr kumimoji="1" lang="ko-KR" altLang="en-US" dirty="0"/>
              <a:t>의 </a:t>
            </a:r>
            <a:r>
              <a:rPr kumimoji="1" lang="en" altLang="ko-Kore-KR" dirty="0"/>
              <a:t>feature</a:t>
            </a:r>
            <a:r>
              <a:rPr kumimoji="1" lang="ko-KR" altLang="en-US" dirty="0"/>
              <a:t>들을 </a:t>
            </a:r>
            <a:r>
              <a:rPr kumimoji="1" lang="en" altLang="ko-Kore-KR" dirty="0"/>
              <a:t>linear policy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이용해 학습 </a:t>
            </a:r>
            <a:r>
              <a:rPr kumimoji="1" lang="en-US" altLang="ko-KR" dirty="0"/>
              <a:t>+ </a:t>
            </a:r>
            <a:r>
              <a:rPr kumimoji="1" lang="ko-KR" altLang="en-US" dirty="0"/>
              <a:t>가장 성능이 좋은 </a:t>
            </a:r>
            <a:r>
              <a:rPr kumimoji="1" lang="en" altLang="ko-Kore-KR" dirty="0"/>
              <a:t>feature set</a:t>
            </a:r>
            <a:r>
              <a:rPr kumimoji="1" lang="ko-KR" altLang="en-US" dirty="0"/>
              <a:t>의 점수를 </a:t>
            </a:r>
            <a:r>
              <a:rPr kumimoji="1" lang="en" altLang="ko-Kore-KR" dirty="0"/>
              <a:t>report</a:t>
            </a:r>
          </a:p>
          <a:p>
            <a:pPr lvl="0">
              <a:lnSpc>
                <a:spcPct val="150000"/>
              </a:lnSpc>
            </a:pPr>
            <a:r>
              <a:rPr kumimoji="1" lang="en" altLang="ko-Kore-KR" dirty="0"/>
              <a:t>Contingency: </a:t>
            </a:r>
            <a:r>
              <a:rPr kumimoji="1" lang="en" altLang="ko-Kore-KR" dirty="0" err="1"/>
              <a:t>Sarsa</a:t>
            </a:r>
            <a:r>
              <a:rPr kumimoji="1" lang="ko-KR" altLang="en-US" dirty="0"/>
              <a:t>와 같은 접근 방식을 사용하지만 </a:t>
            </a:r>
            <a:r>
              <a:rPr kumimoji="1" lang="en" altLang="ko-Kore-KR" dirty="0"/>
              <a:t>agent control</a:t>
            </a:r>
            <a:r>
              <a:rPr kumimoji="1" lang="ko-KR" altLang="en-US" dirty="0"/>
              <a:t>에 의한 </a:t>
            </a:r>
            <a:r>
              <a:rPr kumimoji="1" lang="en" altLang="ko-Kore-KR" dirty="0"/>
              <a:t>screen representation</a:t>
            </a:r>
            <a:r>
              <a:rPr kumimoji="1" lang="ko-KR" altLang="en-US" dirty="0"/>
              <a:t>을 </a:t>
            </a:r>
            <a:r>
              <a:rPr kumimoji="1" lang="en" altLang="ko-Kore-KR" dirty="0"/>
              <a:t>feature set</a:t>
            </a:r>
            <a:r>
              <a:rPr kumimoji="1" lang="ko-KR" altLang="en-US" dirty="0"/>
              <a:t>에 추가해 학습</a:t>
            </a:r>
            <a:endParaRPr kumimoji="1" lang="en-US" altLang="ko-KR" dirty="0"/>
          </a:p>
          <a:p>
            <a:pPr lvl="0">
              <a:lnSpc>
                <a:spcPct val="150000"/>
              </a:lnSpc>
            </a:pPr>
            <a:r>
              <a:rPr kumimoji="1" lang="en-US" altLang="ko-KR" dirty="0"/>
              <a:t>---</a:t>
            </a:r>
          </a:p>
          <a:p>
            <a:pPr lvl="0">
              <a:lnSpc>
                <a:spcPct val="150000"/>
              </a:lnSpc>
            </a:pPr>
            <a:r>
              <a:rPr kumimoji="1" lang="en-US" altLang="ko-KR" dirty="0"/>
              <a:t>evolutionary policy search approach</a:t>
            </a:r>
            <a:endParaRPr kumimoji="1" lang="ko-KR" altLang="en-US" dirty="0"/>
          </a:p>
          <a:p>
            <a:pPr lvl="0">
              <a:lnSpc>
                <a:spcPct val="150000"/>
              </a:lnSpc>
            </a:pPr>
            <a:r>
              <a:rPr kumimoji="1" lang="en" altLang="ko-Kore-KR" dirty="0" err="1"/>
              <a:t>HNeat</a:t>
            </a:r>
            <a:r>
              <a:rPr kumimoji="1" lang="en" altLang="ko-Kore-KR" dirty="0"/>
              <a:t> Best: hand-engineered object detector algorithm</a:t>
            </a:r>
            <a:r>
              <a:rPr kumimoji="1" lang="ko-KR" altLang="en-US" dirty="0" err="1"/>
              <a:t>으로</a:t>
            </a:r>
            <a:r>
              <a:rPr kumimoji="1" lang="ko-KR" altLang="en-US" dirty="0"/>
              <a:t> </a:t>
            </a:r>
            <a:r>
              <a:rPr kumimoji="1" lang="en" altLang="ko-Kore-KR" dirty="0"/>
              <a:t>output</a:t>
            </a:r>
            <a:r>
              <a:rPr kumimoji="1" lang="ko-KR" altLang="en-US" dirty="0"/>
              <a:t>은 </a:t>
            </a:r>
            <a:r>
              <a:rPr kumimoji="1" lang="en" altLang="ko-Kore-KR" dirty="0"/>
              <a:t>location</a:t>
            </a:r>
            <a:r>
              <a:rPr kumimoji="1" lang="ko-KR" altLang="en-US" dirty="0"/>
              <a:t>과 </a:t>
            </a:r>
            <a:r>
              <a:rPr kumimoji="1" lang="en" altLang="ko-Kore-KR" dirty="0"/>
              <a:t>object</a:t>
            </a:r>
            <a:r>
              <a:rPr kumimoji="1" lang="ko-KR" altLang="en-US" dirty="0"/>
              <a:t>의 타입이 된다</a:t>
            </a:r>
            <a:r>
              <a:rPr kumimoji="1" lang="en-US" altLang="ko-KR" dirty="0"/>
              <a:t>.</a:t>
            </a:r>
          </a:p>
          <a:p>
            <a:pPr lvl="0">
              <a:lnSpc>
                <a:spcPct val="150000"/>
              </a:lnSpc>
            </a:pPr>
            <a:r>
              <a:rPr kumimoji="1" lang="en" altLang="ko-Kore-KR" dirty="0" err="1"/>
              <a:t>HNeat</a:t>
            </a:r>
            <a:r>
              <a:rPr kumimoji="1" lang="en" altLang="ko-Kore-KR" dirty="0"/>
              <a:t> Pixel =&gt; </a:t>
            </a:r>
            <a:r>
              <a:rPr kumimoji="1" lang="ko-KR" altLang="en-US" dirty="0" err="1"/>
              <a:t>위에를</a:t>
            </a:r>
            <a:r>
              <a:rPr kumimoji="1" lang="ko-KR" altLang="en-US" dirty="0"/>
              <a:t> 픽셀 단위로</a:t>
            </a:r>
            <a:r>
              <a:rPr kumimoji="1" lang="en-US" altLang="ko-KR" dirty="0"/>
              <a:t>!</a:t>
            </a:r>
            <a:endParaRPr kumimoji="1" lang="en" altLang="ko-Kore-KR" dirty="0"/>
          </a:p>
          <a:p>
            <a:pPr lvl="0">
              <a:lnSpc>
                <a:spcPct val="150000"/>
              </a:lnSpc>
            </a:pP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77BFB5-18ED-AE48-BB59-0255B7FBA8E8}" type="slidenum">
              <a:rPr kumimoji="1" lang="ko-Kore-KR" altLang="en-US" smtClean="0"/>
              <a:t>17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6951429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lnSpc>
                <a:spcPct val="150000"/>
              </a:lnSpc>
            </a:pP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77BFB5-18ED-AE48-BB59-0255B7FBA8E8}" type="slidenum">
              <a:rPr kumimoji="1" lang="ko-Kore-KR" altLang="en-US" smtClean="0"/>
              <a:t>18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013804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77BFB5-18ED-AE48-BB59-0255B7FBA8E8}" type="slidenum">
              <a:rPr kumimoji="1" lang="ko-Kore-KR" altLang="en-US" smtClean="0"/>
              <a:t>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984875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77BFB5-18ED-AE48-BB59-0255B7FBA8E8}" type="slidenum">
              <a:rPr kumimoji="1" lang="ko-Kore-KR" altLang="en-US" smtClean="0"/>
              <a:t>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025900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lnSpc>
                <a:spcPct val="150000"/>
              </a:lnSpc>
            </a:pP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77BFB5-18ED-AE48-BB59-0255B7FBA8E8}" type="slidenum">
              <a:rPr kumimoji="1" lang="ko-Kore-KR" altLang="en-US" smtClean="0"/>
              <a:t>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339315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lnSpc>
                <a:spcPct val="150000"/>
              </a:lnSpc>
            </a:pPr>
            <a:r>
              <a:rPr kumimoji="1" lang="en" altLang="ko-Kore-KR" dirty="0"/>
              <a:t>https://</a:t>
            </a:r>
            <a:r>
              <a:rPr kumimoji="1" lang="en" altLang="ko-Kore-KR" dirty="0" err="1"/>
              <a:t>brunch.co.kr</a:t>
            </a:r>
            <a:r>
              <a:rPr kumimoji="1" lang="en" altLang="ko-Kore-KR" dirty="0"/>
              <a:t>/@</a:t>
            </a:r>
            <a:r>
              <a:rPr kumimoji="1" lang="en" altLang="ko-Kore-KR" dirty="0" err="1"/>
              <a:t>minkh</a:t>
            </a:r>
            <a:r>
              <a:rPr kumimoji="1" lang="en" altLang="ko-Kore-KR" dirty="0"/>
              <a:t>/3</a:t>
            </a:r>
          </a:p>
          <a:p>
            <a:pPr lvl="0">
              <a:lnSpc>
                <a:spcPct val="150000"/>
              </a:lnSpc>
            </a:pPr>
            <a:endParaRPr kumimoji="1" lang="en" altLang="ko-Kore-KR" dirty="0"/>
          </a:p>
          <a:p>
            <a:pPr lvl="0">
              <a:lnSpc>
                <a:spcPct val="150000"/>
              </a:lnSpc>
            </a:pPr>
            <a:endParaRPr kumimoji="1" lang="en" altLang="ko-Kore-KR" dirty="0"/>
          </a:p>
          <a:p>
            <a:pPr lvl="0">
              <a:lnSpc>
                <a:spcPct val="150000"/>
              </a:lnSpc>
            </a:pPr>
            <a:r>
              <a:rPr kumimoji="1" lang="en-US" altLang="ko-Kore-KR" dirty="0"/>
              <a:t>MDP</a:t>
            </a:r>
            <a:r>
              <a:rPr kumimoji="1" lang="ko-KR" altLang="en-US" dirty="0"/>
              <a:t>는 이런 </a:t>
            </a:r>
            <a:r>
              <a:rPr kumimoji="1" lang="ko-KR" altLang="en-US" dirty="0" err="1"/>
              <a:t>마크로프</a:t>
            </a:r>
            <a:r>
              <a:rPr kumimoji="1" lang="ko-KR" altLang="en-US" dirty="0"/>
              <a:t> 확률 과정을 기반으로 하는 과정입니다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77BFB5-18ED-AE48-BB59-0255B7FBA8E8}" type="slidenum">
              <a:rPr kumimoji="1" lang="ko-Kore-KR" altLang="en-US" smtClean="0"/>
              <a:t>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0796354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action: </a:t>
            </a:r>
            <a:r>
              <a:rPr kumimoji="1" lang="ko-KR" altLang="en-US" sz="12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어떤 </a:t>
            </a:r>
            <a:r>
              <a:rPr kumimoji="1" lang="en-US" altLang="ko-KR" sz="12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state</a:t>
            </a:r>
            <a:r>
              <a:rPr kumimoji="1" lang="ko-KR" altLang="en-US" sz="12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에서 취할 수 있는 행동</a:t>
            </a:r>
            <a:endParaRPr kumimoji="1" lang="en-US" altLang="ko-KR" sz="120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 lvl="0">
              <a:lnSpc>
                <a:spcPct val="150000"/>
              </a:lnSpc>
            </a:pPr>
            <a:endParaRPr kumimoji="1" lang="en-US" altLang="ko-Kore-KR" dirty="0"/>
          </a:p>
          <a:p>
            <a:pPr lvl="0">
              <a:lnSpc>
                <a:spcPct val="150000"/>
              </a:lnSpc>
            </a:pPr>
            <a:r>
              <a:rPr kumimoji="1" lang="en-US" altLang="ko-Kore-KR" dirty="0"/>
              <a:t>state-value function: state</a:t>
            </a:r>
            <a:r>
              <a:rPr kumimoji="1" lang="ko-KR" altLang="en-US" dirty="0" err="1"/>
              <a:t>마다의</a:t>
            </a:r>
            <a:r>
              <a:rPr kumimoji="1" lang="ko-KR" altLang="en-US" dirty="0"/>
              <a:t> </a:t>
            </a:r>
            <a:r>
              <a:rPr kumimoji="1" lang="en-US" altLang="ko-KR" dirty="0"/>
              <a:t>reward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보고 판단</a:t>
            </a:r>
            <a:endParaRPr kumimoji="1" lang="en-US" altLang="ko-KR" dirty="0"/>
          </a:p>
          <a:p>
            <a:pPr lvl="0">
              <a:lnSpc>
                <a:spcPct val="150000"/>
              </a:lnSpc>
            </a:pPr>
            <a:r>
              <a:rPr kumimoji="1" lang="en-US" altLang="ko-KR" dirty="0"/>
              <a:t>action-value: state</a:t>
            </a:r>
            <a:r>
              <a:rPr kumimoji="1" lang="ko-KR" altLang="en-US" dirty="0"/>
              <a:t>에서 어떤 </a:t>
            </a:r>
            <a:r>
              <a:rPr kumimoji="1" lang="en-US" altLang="ko-KR" dirty="0"/>
              <a:t>action</a:t>
            </a:r>
            <a:r>
              <a:rPr kumimoji="1" lang="ko-KR" altLang="en-US" dirty="0"/>
              <a:t>을 취했을 때의 </a:t>
            </a:r>
            <a:r>
              <a:rPr kumimoji="1" lang="en-US" altLang="ko-KR" dirty="0"/>
              <a:t>reward</a:t>
            </a:r>
            <a:r>
              <a:rPr kumimoji="1" lang="ko-KR" altLang="en-US" dirty="0"/>
              <a:t>만 보고 판단</a:t>
            </a:r>
            <a:endParaRPr kumimoji="1" lang="en-US" altLang="ko-KR" dirty="0"/>
          </a:p>
          <a:p>
            <a:pPr lvl="0">
              <a:lnSpc>
                <a:spcPct val="150000"/>
              </a:lnSpc>
            </a:pP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77BFB5-18ED-AE48-BB59-0255B7FBA8E8}" type="slidenum">
              <a:rPr kumimoji="1" lang="ko-Kore-KR" altLang="en-US" smtClean="0"/>
              <a:t>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028718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lnSpc>
                <a:spcPct val="150000"/>
              </a:lnSpc>
            </a:pP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77BFB5-18ED-AE48-BB59-0255B7FBA8E8}" type="slidenum">
              <a:rPr kumimoji="1" lang="ko-Kore-KR" altLang="en-US" smtClean="0"/>
              <a:t>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406215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behaviour</a:t>
            </a:r>
            <a:r>
              <a:rPr kumimoji="1" lang="en-US" altLang="ko-KR" sz="12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distribution </a:t>
            </a:r>
            <a:r>
              <a:rPr kumimoji="1" lang="el-GR" altLang="ko-KR" sz="12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ρ(</a:t>
            </a:r>
            <a:r>
              <a:rPr kumimoji="1" lang="en-US" altLang="ko-KR" sz="12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s, a): sequence s</a:t>
            </a:r>
            <a:r>
              <a:rPr kumimoji="1" lang="ko-KR" altLang="en-US" sz="12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와 </a:t>
            </a:r>
            <a:r>
              <a:rPr kumimoji="1" lang="en-US" altLang="ko-KR" sz="12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action a</a:t>
            </a:r>
            <a:r>
              <a:rPr kumimoji="1" lang="ko-KR" altLang="en-US" sz="12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일 때 확률 분포</a:t>
            </a:r>
          </a:p>
          <a:p>
            <a:pPr lvl="0">
              <a:lnSpc>
                <a:spcPct val="150000"/>
              </a:lnSpc>
            </a:pP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77BFB5-18ED-AE48-BB59-0255B7FBA8E8}" type="slidenum">
              <a:rPr kumimoji="1" lang="ko-Kore-KR" altLang="en-US" smtClean="0"/>
              <a:t>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916828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lnSpc>
                <a:spcPct val="150000"/>
              </a:lnSpc>
            </a:pPr>
            <a:r>
              <a:rPr kumimoji="1" lang="ko-Kore-KR" altLang="en-US" dirty="0"/>
              <a:t>그동안 강화 학습에 있어서 가장 성공적인 알고리즘이라 하면 </a:t>
            </a:r>
            <a:r>
              <a:rPr kumimoji="1" lang="en-US" altLang="ko-Kore-KR" dirty="0"/>
              <a:t>TD-gammon</a:t>
            </a:r>
            <a:r>
              <a:rPr kumimoji="1" lang="ko-Kore-KR" altLang="en-US" dirty="0"/>
              <a:t>을 들 수 있다고 합ㄴ디ㅏ</a:t>
            </a:r>
            <a:r>
              <a:rPr kumimoji="1" lang="en-US" altLang="ko-Kore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77BFB5-18ED-AE48-BB59-0255B7FBA8E8}" type="slidenum">
              <a:rPr kumimoji="1" lang="ko-Kore-KR" altLang="en-US" smtClean="0"/>
              <a:t>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919273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4A42D3-8835-4C42-A412-6C24EF0A23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F41B9AC-6FC1-894C-956D-AE2251EE99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CFFA41D-2716-294C-A802-5266496B5A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8C0D9F-8F3F-DB46-BE1E-8BD549CBC47E}" type="datetimeFigureOut">
              <a:rPr kumimoji="1" lang="ko-Kore-KR" altLang="en-US" smtClean="0"/>
              <a:t>2021. 3. 2.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22A2E4A-3F14-CC45-9605-640F9A2D0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D8967D5-A466-BE49-B1F3-42DDBA142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D86FA-D4A3-3F4E-89AF-A817B27AD44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207957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136FBB-E721-3C4B-8FDE-07DA1FF89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E76D4FB-8FF2-EB47-9172-39AB1378AB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C9B5695-591B-0B4E-A5BB-C28A3EA7C3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8C0D9F-8F3F-DB46-BE1E-8BD549CBC47E}" type="datetimeFigureOut">
              <a:rPr kumimoji="1" lang="ko-Kore-KR" altLang="en-US" smtClean="0"/>
              <a:t>2021. 3. 2.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6C4DA0A-EF28-D344-B657-5D23D7FC9B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588211-7183-5E4E-9B1F-23ABCD86D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D86FA-D4A3-3F4E-89AF-A817B27AD44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485009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247E2EE-A3E5-F34F-8707-4EA9A56B04F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2783EC1-2047-464F-853B-57F82E5935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26E754D-E6F4-754C-BB9A-E0DDC69903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8C0D9F-8F3F-DB46-BE1E-8BD549CBC47E}" type="datetimeFigureOut">
              <a:rPr kumimoji="1" lang="ko-Kore-KR" altLang="en-US" smtClean="0"/>
              <a:t>2021. 3. 2.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BD84320-7CC8-D144-A132-87EE8C6846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51C0109-D8A8-044E-A5B3-3CB23F2584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D86FA-D4A3-3F4E-89AF-A817B27AD44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049368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B0C6FD-B3BE-0A4A-BE2C-FC731FAD0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324A2A5-7862-144F-96A6-535A24BC12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3D251B0-0F61-7E41-8897-B1DB9D30EE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8C0D9F-8F3F-DB46-BE1E-8BD549CBC47E}" type="datetimeFigureOut">
              <a:rPr kumimoji="1" lang="ko-Kore-KR" altLang="en-US" smtClean="0"/>
              <a:t>2021. 3. 2.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57AADD5-7201-FD46-87D6-42606919BB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DD164B0-71BB-634B-811B-25F59C403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D86FA-D4A3-3F4E-89AF-A817B27AD44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247575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3498B0-129C-CB42-9822-6DD3F5CFA6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119FC7B-A1BF-A84A-ADC6-3C5B58E03D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7F11317-D157-3449-B1FF-4005366FBA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8C0D9F-8F3F-DB46-BE1E-8BD549CBC47E}" type="datetimeFigureOut">
              <a:rPr kumimoji="1" lang="ko-Kore-KR" altLang="en-US" smtClean="0"/>
              <a:t>2021. 3. 2.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7EEAD61-0385-E140-A81F-0FC28655A7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5CD8E28-EB8E-4B4D-A27E-513FB6E1A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D86FA-D4A3-3F4E-89AF-A817B27AD44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7462436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7D6C64-40AE-334E-AF3F-297557407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61CF534-CF43-1F4E-88F2-CE90224805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2E57096-8269-6648-8441-61706F143D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C72D776-3394-B042-97B7-88701FD62C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8C0D9F-8F3F-DB46-BE1E-8BD549CBC47E}" type="datetimeFigureOut">
              <a:rPr kumimoji="1" lang="ko-Kore-KR" altLang="en-US" smtClean="0"/>
              <a:t>2021. 3. 2.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AC12055-B954-094A-81B0-7BCED167F3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1C9DFAB-31B2-374E-9528-F170D5DC8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D86FA-D4A3-3F4E-89AF-A817B27AD44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8029826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6BEE85-EECD-0D4C-9905-E26A8AB1F5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4EF22E6-A762-F94D-86AE-3741FD3799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0BDE7EE-27B1-204D-A6A0-6E0C46C4A9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E683E93-65E1-D941-BD92-AC5C385B486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931C772-7D96-0C4B-978E-F4C5E0AD50B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E738BBF-7060-0E4F-83D4-97CCC19D22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8C0D9F-8F3F-DB46-BE1E-8BD549CBC47E}" type="datetimeFigureOut">
              <a:rPr kumimoji="1" lang="ko-Kore-KR" altLang="en-US" smtClean="0"/>
              <a:t>2021. 3. 2.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A517913-F883-A04C-8C3F-26C119B87E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710D7AC-F23D-1B46-9FA4-8A08520A8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D86FA-D4A3-3F4E-89AF-A817B27AD44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184626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8CF3F1-853E-8448-A2E2-9A726A6141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3DFFFA4-A682-0146-A854-9C3B398C2C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8C0D9F-8F3F-DB46-BE1E-8BD549CBC47E}" type="datetimeFigureOut">
              <a:rPr kumimoji="1" lang="ko-Kore-KR" altLang="en-US" smtClean="0"/>
              <a:t>2021. 3. 2.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F123B39-D5DD-B246-A97C-1B0C90C0F9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FEF9CD-4A38-C041-B7D7-23E9294E2D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D86FA-D4A3-3F4E-89AF-A817B27AD44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502575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94F4172-8291-5D44-8F0D-814BD32F14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8C0D9F-8F3F-DB46-BE1E-8BD549CBC47E}" type="datetimeFigureOut">
              <a:rPr kumimoji="1" lang="ko-Kore-KR" altLang="en-US" smtClean="0"/>
              <a:t>2021. 3. 2.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35E7016-D044-2F4E-A9D8-97CA15E0FD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A14B3FF-D4E0-E74C-999D-58563711D4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D86FA-D4A3-3F4E-89AF-A817B27AD44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987278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2A428E-3CA5-604F-95B0-A664B79D1A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34D8DBC-149F-3C42-85A5-9E34D87F5C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1201E9C-DC76-474C-9C48-469C0DB8DE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80C401F-6D6D-DD43-8A8A-F79B412D54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8C0D9F-8F3F-DB46-BE1E-8BD549CBC47E}" type="datetimeFigureOut">
              <a:rPr kumimoji="1" lang="ko-Kore-KR" altLang="en-US" smtClean="0"/>
              <a:t>2021. 3. 2.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A8A0BAF-AF32-9444-A918-506991E8B9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E805362-8794-F04D-86D1-A9D6994F9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D86FA-D4A3-3F4E-89AF-A817B27AD44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919678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8313C1-7D09-FE4B-BE9D-1434368FF9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335168F-0C61-E44A-B149-C696039EDEE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730D972-E85D-6049-8BD7-5242DC7DFB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B4FC384-4149-CF4B-9AD0-009AD777CD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8C0D9F-8F3F-DB46-BE1E-8BD549CBC47E}" type="datetimeFigureOut">
              <a:rPr kumimoji="1" lang="ko-Kore-KR" altLang="en-US" smtClean="0"/>
              <a:t>2021. 3. 2.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01B33C9-E835-EB43-8EB6-3AC40A9EF1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D04929A-7EA4-6349-A722-A3D4821A0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D86FA-D4A3-3F4E-89AF-A817B27AD44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59537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B6D6B73-B38C-8342-B169-8723DA1122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AECCEE2-AF68-3346-89DC-855900A922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D4F538A-44AE-1B44-8614-4F01C577A7B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8C0D9F-8F3F-DB46-BE1E-8BD549CBC47E}" type="datetimeFigureOut">
              <a:rPr kumimoji="1" lang="ko-Kore-KR" altLang="en-US" smtClean="0"/>
              <a:t>2021. 3. 2.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23D602D-EAAF-A74A-AED7-8E73021EF7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CE74100-B3B0-D748-ADCA-0A0037D0E6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1D86FA-D4A3-3F4E-89AF-A817B27AD44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805900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8.tif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jpeg"/><Relationship Id="rId5" Type="http://schemas.openxmlformats.org/officeDocument/2006/relationships/image" Target="../media/image32.png"/><Relationship Id="rId4" Type="http://schemas.openxmlformats.org/officeDocument/2006/relationships/image" Target="../media/image31.jpeg"/><Relationship Id="rId9" Type="http://schemas.openxmlformats.org/officeDocument/2006/relationships/image" Target="../media/image36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tiff"/><Relationship Id="rId5" Type="http://schemas.openxmlformats.org/officeDocument/2006/relationships/image" Target="../media/image8.tiff"/><Relationship Id="rId4" Type="http://schemas.openxmlformats.org/officeDocument/2006/relationships/image" Target="../media/image7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gif"/><Relationship Id="rId7" Type="http://schemas.openxmlformats.org/officeDocument/2006/relationships/image" Target="../media/image17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tiff"/><Relationship Id="rId5" Type="http://schemas.openxmlformats.org/officeDocument/2006/relationships/image" Target="../media/image15.gif"/><Relationship Id="rId4" Type="http://schemas.openxmlformats.org/officeDocument/2006/relationships/image" Target="../media/image14.gif"/><Relationship Id="rId9" Type="http://schemas.openxmlformats.org/officeDocument/2006/relationships/image" Target="../media/image19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gif"/><Relationship Id="rId4" Type="http://schemas.openxmlformats.org/officeDocument/2006/relationships/image" Target="../media/image21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29B4F5-5CCE-714A-A5ED-440BADCDC5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2964" y="286329"/>
            <a:ext cx="11246069" cy="2387600"/>
          </a:xfrm>
        </p:spPr>
        <p:txBody>
          <a:bodyPr>
            <a:normAutofit/>
          </a:bodyPr>
          <a:lstStyle/>
          <a:p>
            <a:r>
              <a:rPr kumimoji="1" lang="en-US" altLang="ko-Kore-KR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Playing Atari with Deep Reinforcement Learning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E2743EA-0E72-6442-B594-8998EA2602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81742" y="3271623"/>
            <a:ext cx="10428514" cy="3332162"/>
          </a:xfrm>
        </p:spPr>
        <p:txBody>
          <a:bodyPr>
            <a:normAutofit/>
          </a:bodyPr>
          <a:lstStyle/>
          <a:p>
            <a:r>
              <a:rPr lang="en" altLang="ko-Kore-KR" sz="2000" b="1" dirty="0">
                <a:latin typeface="Times New Roman" panose="02020603050405020304" pitchFamily="18" charset="0"/>
                <a:ea typeface="AppleGothic" pitchFamily="2" charset="-127"/>
                <a:cs typeface="Times New Roman" panose="02020603050405020304" pitchFamily="18" charset="0"/>
              </a:rPr>
              <a:t>Volodymyr </a:t>
            </a:r>
            <a:r>
              <a:rPr lang="en" altLang="ko-Kore-KR" sz="2000" b="1" dirty="0" err="1">
                <a:latin typeface="Times New Roman" panose="02020603050405020304" pitchFamily="18" charset="0"/>
                <a:ea typeface="AppleGothic" pitchFamily="2" charset="-127"/>
                <a:cs typeface="Times New Roman" panose="02020603050405020304" pitchFamily="18" charset="0"/>
              </a:rPr>
              <a:t>Mnih</a:t>
            </a:r>
            <a:r>
              <a:rPr lang="en" altLang="ko-Kore-KR" sz="2000" b="1" dirty="0">
                <a:latin typeface="Times New Roman" panose="02020603050405020304" pitchFamily="18" charset="0"/>
                <a:ea typeface="AppleGothic" pitchFamily="2" charset="-127"/>
                <a:cs typeface="Times New Roman" panose="02020603050405020304" pitchFamily="18" charset="0"/>
              </a:rPr>
              <a:t>, </a:t>
            </a:r>
            <a:r>
              <a:rPr lang="en" altLang="ko-Kore-KR" sz="2000" b="1" dirty="0" err="1">
                <a:latin typeface="Times New Roman" panose="02020603050405020304" pitchFamily="18" charset="0"/>
                <a:ea typeface="AppleGothic" pitchFamily="2" charset="-127"/>
                <a:cs typeface="Times New Roman" panose="02020603050405020304" pitchFamily="18" charset="0"/>
              </a:rPr>
              <a:t>Koray</a:t>
            </a:r>
            <a:r>
              <a:rPr lang="en" altLang="ko-Kore-KR" sz="2000" b="1" dirty="0">
                <a:latin typeface="Times New Roman" panose="02020603050405020304" pitchFamily="18" charset="0"/>
                <a:ea typeface="AppleGothic" pitchFamily="2" charset="-127"/>
                <a:cs typeface="Times New Roman" panose="02020603050405020304" pitchFamily="18" charset="0"/>
              </a:rPr>
              <a:t> </a:t>
            </a:r>
            <a:r>
              <a:rPr lang="en" altLang="ko-Kore-KR" sz="2000" b="1" dirty="0" err="1">
                <a:latin typeface="Times New Roman" panose="02020603050405020304" pitchFamily="18" charset="0"/>
                <a:ea typeface="AppleGothic" pitchFamily="2" charset="-127"/>
                <a:cs typeface="Times New Roman" panose="02020603050405020304" pitchFamily="18" charset="0"/>
              </a:rPr>
              <a:t>Kavukcuoglu</a:t>
            </a:r>
            <a:r>
              <a:rPr lang="en" altLang="ko-Kore-KR" sz="2000" b="1" dirty="0">
                <a:latin typeface="Times New Roman" panose="02020603050405020304" pitchFamily="18" charset="0"/>
                <a:ea typeface="AppleGothic" pitchFamily="2" charset="-127"/>
                <a:cs typeface="Times New Roman" panose="02020603050405020304" pitchFamily="18" charset="0"/>
              </a:rPr>
              <a:t>, David Silver, </a:t>
            </a:r>
          </a:p>
          <a:p>
            <a:r>
              <a:rPr lang="en" altLang="ko-Kore-KR" sz="2000" b="1" dirty="0">
                <a:latin typeface="Times New Roman" panose="02020603050405020304" pitchFamily="18" charset="0"/>
                <a:ea typeface="AppleGothic" pitchFamily="2" charset="-127"/>
                <a:cs typeface="Times New Roman" panose="02020603050405020304" pitchFamily="18" charset="0"/>
              </a:rPr>
              <a:t>Alex Graves, </a:t>
            </a:r>
            <a:r>
              <a:rPr lang="en" altLang="ko-Kore-KR" sz="2000" b="1" dirty="0" err="1">
                <a:latin typeface="Times New Roman" panose="02020603050405020304" pitchFamily="18" charset="0"/>
                <a:ea typeface="AppleGothic" pitchFamily="2" charset="-127"/>
                <a:cs typeface="Times New Roman" panose="02020603050405020304" pitchFamily="18" charset="0"/>
              </a:rPr>
              <a:t>Ioannis</a:t>
            </a:r>
            <a:r>
              <a:rPr lang="en" altLang="ko-Kore-KR" sz="2000" b="1" dirty="0">
                <a:latin typeface="Times New Roman" panose="02020603050405020304" pitchFamily="18" charset="0"/>
                <a:ea typeface="AppleGothic" pitchFamily="2" charset="-127"/>
                <a:cs typeface="Times New Roman" panose="02020603050405020304" pitchFamily="18" charset="0"/>
              </a:rPr>
              <a:t> </a:t>
            </a:r>
            <a:r>
              <a:rPr lang="en" altLang="ko-Kore-KR" sz="2000" b="1" dirty="0" err="1">
                <a:latin typeface="Times New Roman" panose="02020603050405020304" pitchFamily="18" charset="0"/>
                <a:ea typeface="AppleGothic" pitchFamily="2" charset="-127"/>
                <a:cs typeface="Times New Roman" panose="02020603050405020304" pitchFamily="18" charset="0"/>
              </a:rPr>
              <a:t>Antonoglou</a:t>
            </a:r>
            <a:r>
              <a:rPr lang="en" altLang="ko-Kore-KR" sz="2000" b="1" dirty="0">
                <a:latin typeface="Times New Roman" panose="02020603050405020304" pitchFamily="18" charset="0"/>
                <a:ea typeface="AppleGothic" pitchFamily="2" charset="-127"/>
                <a:cs typeface="Times New Roman" panose="02020603050405020304" pitchFamily="18" charset="0"/>
              </a:rPr>
              <a:t>, </a:t>
            </a:r>
            <a:r>
              <a:rPr lang="en" altLang="ko-Kore-KR" sz="2000" b="1" dirty="0" err="1">
                <a:latin typeface="Times New Roman" panose="02020603050405020304" pitchFamily="18" charset="0"/>
                <a:ea typeface="AppleGothic" pitchFamily="2" charset="-127"/>
                <a:cs typeface="Times New Roman" panose="02020603050405020304" pitchFamily="18" charset="0"/>
              </a:rPr>
              <a:t>Daan</a:t>
            </a:r>
            <a:r>
              <a:rPr lang="en" altLang="ko-Kore-KR" sz="2000" b="1" dirty="0">
                <a:latin typeface="Times New Roman" panose="02020603050405020304" pitchFamily="18" charset="0"/>
                <a:ea typeface="AppleGothic" pitchFamily="2" charset="-127"/>
                <a:cs typeface="Times New Roman" panose="02020603050405020304" pitchFamily="18" charset="0"/>
              </a:rPr>
              <a:t> </a:t>
            </a:r>
            <a:r>
              <a:rPr lang="en" altLang="ko-Kore-KR" sz="2000" b="1" dirty="0" err="1">
                <a:latin typeface="Times New Roman" panose="02020603050405020304" pitchFamily="18" charset="0"/>
                <a:ea typeface="AppleGothic" pitchFamily="2" charset="-127"/>
                <a:cs typeface="Times New Roman" panose="02020603050405020304" pitchFamily="18" charset="0"/>
              </a:rPr>
              <a:t>Wierstra</a:t>
            </a:r>
            <a:r>
              <a:rPr lang="en" altLang="ko-Kore-KR" sz="2000" b="1" dirty="0">
                <a:latin typeface="Times New Roman" panose="02020603050405020304" pitchFamily="18" charset="0"/>
                <a:ea typeface="AppleGothic" pitchFamily="2" charset="-127"/>
                <a:cs typeface="Times New Roman" panose="02020603050405020304" pitchFamily="18" charset="0"/>
              </a:rPr>
              <a:t>, Martin </a:t>
            </a:r>
            <a:r>
              <a:rPr lang="en" altLang="ko-Kore-KR" sz="2000" b="1" dirty="0" err="1">
                <a:latin typeface="Times New Roman" panose="02020603050405020304" pitchFamily="18" charset="0"/>
                <a:ea typeface="AppleGothic" pitchFamily="2" charset="-127"/>
                <a:cs typeface="Times New Roman" panose="02020603050405020304" pitchFamily="18" charset="0"/>
              </a:rPr>
              <a:t>Riedmiller</a:t>
            </a:r>
            <a:endParaRPr lang="en" altLang="ko-Kore-KR" sz="2000" dirty="0">
              <a:latin typeface="Times New Roman" panose="02020603050405020304" pitchFamily="18" charset="0"/>
              <a:ea typeface="AppleGothic" pitchFamily="2" charset="-127"/>
              <a:cs typeface="Times New Roman" panose="02020603050405020304" pitchFamily="18" charset="0"/>
            </a:endParaRPr>
          </a:p>
          <a:p>
            <a:endParaRPr lang="en" altLang="ko-Kore-KR" sz="2000" dirty="0">
              <a:latin typeface="Times New Roman" panose="02020603050405020304" pitchFamily="18" charset="0"/>
              <a:ea typeface="AppleGothic" pitchFamily="2" charset="-127"/>
              <a:cs typeface="Times New Roman" panose="02020603050405020304" pitchFamily="18" charset="0"/>
            </a:endParaRPr>
          </a:p>
          <a:p>
            <a:r>
              <a:rPr lang="en" altLang="ko-Kore-KR" sz="2000" dirty="0">
                <a:latin typeface="Times New Roman" panose="02020603050405020304" pitchFamily="18" charset="0"/>
                <a:ea typeface="AppleGothic" pitchFamily="2" charset="-127"/>
                <a:cs typeface="Times New Roman" panose="02020603050405020304" pitchFamily="18" charset="0"/>
              </a:rPr>
              <a:t>DeepMind Technologies</a:t>
            </a:r>
          </a:p>
          <a:p>
            <a:endParaRPr kumimoji="1" lang="en" altLang="ko-Kore-KR" sz="1800" dirty="0">
              <a:latin typeface="Times New Roman" panose="02020603050405020304" pitchFamily="18" charset="0"/>
              <a:ea typeface="AppleGothic" pitchFamily="2" charset="-127"/>
              <a:cs typeface="Times New Roman" panose="02020603050405020304" pitchFamily="18" charset="0"/>
            </a:endParaRPr>
          </a:p>
          <a:p>
            <a:endParaRPr kumimoji="1" lang="en" altLang="ko-Kore-KR" sz="1800" dirty="0">
              <a:latin typeface="Times New Roman" panose="02020603050405020304" pitchFamily="18" charset="0"/>
              <a:ea typeface="AppleGothic" pitchFamily="2" charset="-127"/>
              <a:cs typeface="Times New Roman" panose="02020603050405020304" pitchFamily="18" charset="0"/>
            </a:endParaRPr>
          </a:p>
          <a:p>
            <a:r>
              <a:rPr kumimoji="1" lang="en" altLang="ko-Kore-KR" sz="1800" dirty="0">
                <a:latin typeface="Times New Roman" panose="02020603050405020304" pitchFamily="18" charset="0"/>
                <a:ea typeface="AppleGothic" pitchFamily="2" charset="-127"/>
                <a:cs typeface="Times New Roman" panose="02020603050405020304" pitchFamily="18" charset="0"/>
              </a:rPr>
              <a:t>NIPS Deep Learning Workshop 2013</a:t>
            </a: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D0F3AF6E-02DB-EE4D-95FC-233C995241FE}"/>
              </a:ext>
            </a:extLst>
          </p:cNvPr>
          <p:cNvCxnSpPr/>
          <p:nvPr/>
        </p:nvCxnSpPr>
        <p:spPr>
          <a:xfrm>
            <a:off x="472965" y="2786406"/>
            <a:ext cx="11246069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09891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2FF3D356-14FB-0E40-AC56-F91556C570A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11114" y="810192"/>
                <a:ext cx="5484886" cy="6752836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kumimoji="1" lang="ko-KR" altLang="en-US" sz="1400" dirty="0">
                    <a:latin typeface="NanumSquareOTF_ac" panose="020B0600000101010101" pitchFamily="34" charset="-127"/>
                    <a:ea typeface="NanumSquareOTF_ac" panose="020B0600000101010101" pitchFamily="34" charset="-127"/>
                  </a:rPr>
                  <a:t>본 논문의 목표</a:t>
                </a:r>
                <a:r>
                  <a:rPr kumimoji="1" lang="en-US" altLang="ko-KR" sz="1400" dirty="0">
                    <a:latin typeface="NanumSquareOTF_ac" panose="020B0600000101010101" pitchFamily="34" charset="-127"/>
                    <a:ea typeface="NanumSquareOTF_ac" panose="020B0600000101010101" pitchFamily="34" charset="-127"/>
                  </a:rPr>
                  <a:t>:</a:t>
                </a:r>
              </a:p>
              <a:p>
                <a:pPr marL="800100" lvl="1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kumimoji="1" lang="en-US" altLang="ko-KR" sz="1400" dirty="0">
                    <a:latin typeface="NanumSquareOTF_ac" panose="020B0600000101010101" pitchFamily="34" charset="-127"/>
                    <a:ea typeface="NanumSquareOTF_ac" panose="020B0600000101010101" pitchFamily="34" charset="-127"/>
                  </a:rPr>
                  <a:t>RGB </a:t>
                </a:r>
                <a:r>
                  <a:rPr kumimoji="1" lang="ko-KR" altLang="en-US" sz="1400" dirty="0">
                    <a:latin typeface="NanumSquareOTF_ac" panose="020B0600000101010101" pitchFamily="34" charset="-127"/>
                    <a:ea typeface="NanumSquareOTF_ac" panose="020B0600000101010101" pitchFamily="34" charset="-127"/>
                  </a:rPr>
                  <a:t>이미지를 바로 처리할 수 있도록 </a:t>
                </a:r>
                <a:r>
                  <a:rPr kumimoji="1" lang="ko-KR" altLang="en-US" sz="1400" dirty="0" err="1">
                    <a:latin typeface="NanumSquareOTF_ac" panose="020B0600000101010101" pitchFamily="34" charset="-127"/>
                    <a:ea typeface="NanumSquareOTF_ac" panose="020B0600000101010101" pitchFamily="34" charset="-127"/>
                  </a:rPr>
                  <a:t>강화학습과</a:t>
                </a:r>
                <a:r>
                  <a:rPr kumimoji="1" lang="ko-KR" altLang="en-US" sz="1400" dirty="0">
                    <a:latin typeface="NanumSquareOTF_ac" panose="020B0600000101010101" pitchFamily="34" charset="-127"/>
                    <a:ea typeface="NanumSquareOTF_ac" panose="020B0600000101010101" pitchFamily="34" charset="-127"/>
                  </a:rPr>
                  <a:t> </a:t>
                </a:r>
                <a:r>
                  <a:rPr kumimoji="1" lang="en-US" altLang="ko-KR" sz="1400" dirty="0">
                    <a:latin typeface="NanumSquareOTF_ac" panose="020B0600000101010101" pitchFamily="34" charset="-127"/>
                    <a:ea typeface="NanumSquareOTF_ac" panose="020B0600000101010101" pitchFamily="34" charset="-127"/>
                  </a:rPr>
                  <a:t>DNN</a:t>
                </a:r>
                <a:r>
                  <a:rPr kumimoji="1" lang="ko-KR" altLang="en-US" sz="1400" dirty="0">
                    <a:latin typeface="NanumSquareOTF_ac" panose="020B0600000101010101" pitchFamily="34" charset="-127"/>
                    <a:ea typeface="NanumSquareOTF_ac" panose="020B0600000101010101" pitchFamily="34" charset="-127"/>
                  </a:rPr>
                  <a:t>을 결합</a:t>
                </a:r>
                <a:endParaRPr kumimoji="1" lang="en-US" altLang="ko-KR" sz="1400" dirty="0">
                  <a:latin typeface="NanumSquareOTF_ac" panose="020B0600000101010101" pitchFamily="34" charset="-127"/>
                  <a:ea typeface="NanumSquareOTF_ac" panose="020B0600000101010101" pitchFamily="34" charset="-127"/>
                </a:endParaRPr>
              </a:p>
              <a:p>
                <a:pPr marL="800100" lvl="1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kumimoji="1" lang="en-US" altLang="ko-KR" sz="1400" dirty="0">
                    <a:latin typeface="NanumSquareOTF_ac" panose="020B0600000101010101" pitchFamily="34" charset="-127"/>
                    <a:ea typeface="NanumSquareOTF_ac" panose="020B0600000101010101" pitchFamily="34" charset="-127"/>
                  </a:rPr>
                  <a:t>SGD</a:t>
                </a:r>
                <a:r>
                  <a:rPr kumimoji="1" lang="ko-KR" altLang="en-US" sz="1400" dirty="0" err="1">
                    <a:latin typeface="NanumSquareOTF_ac" panose="020B0600000101010101" pitchFamily="34" charset="-127"/>
                    <a:ea typeface="NanumSquareOTF_ac" panose="020B0600000101010101" pitchFamily="34" charset="-127"/>
                  </a:rPr>
                  <a:t>를</a:t>
                </a:r>
                <a:r>
                  <a:rPr kumimoji="1" lang="ko-KR" altLang="en-US" sz="1400" dirty="0">
                    <a:latin typeface="NanumSquareOTF_ac" panose="020B0600000101010101" pitchFamily="34" charset="-127"/>
                    <a:ea typeface="NanumSquareOTF_ac" panose="020B0600000101010101" pitchFamily="34" charset="-127"/>
                  </a:rPr>
                  <a:t> 이용해 </a:t>
                </a:r>
                <a:r>
                  <a:rPr kumimoji="1" lang="en-US" altLang="ko-KR" sz="1400" dirty="0">
                    <a:latin typeface="NanumSquareOTF_ac" panose="020B0600000101010101" pitchFamily="34" charset="-127"/>
                    <a:ea typeface="NanumSquareOTF_ac" panose="020B0600000101010101" pitchFamily="34" charset="-127"/>
                  </a:rPr>
                  <a:t>training data</a:t>
                </a:r>
                <a:r>
                  <a:rPr kumimoji="1" lang="ko-KR" altLang="en-US" sz="1400" dirty="0" err="1">
                    <a:latin typeface="NanumSquareOTF_ac" panose="020B0600000101010101" pitchFamily="34" charset="-127"/>
                    <a:ea typeface="NanumSquareOTF_ac" panose="020B0600000101010101" pitchFamily="34" charset="-127"/>
                  </a:rPr>
                  <a:t>를</a:t>
                </a:r>
                <a:r>
                  <a:rPr kumimoji="1" lang="ko-KR" altLang="en-US" sz="1400" dirty="0">
                    <a:latin typeface="NanumSquareOTF_ac" panose="020B0600000101010101" pitchFamily="34" charset="-127"/>
                    <a:ea typeface="NanumSquareOTF_ac" panose="020B0600000101010101" pitchFamily="34" charset="-127"/>
                  </a:rPr>
                  <a:t> 효과적으로 처리</a:t>
                </a:r>
                <a:endParaRPr kumimoji="1" lang="en-US" altLang="ko-KR" sz="1400" dirty="0">
                  <a:latin typeface="NanumSquareOTF_ac" panose="020B0600000101010101" pitchFamily="34" charset="-127"/>
                  <a:ea typeface="NanumSquareOTF_ac" panose="020B0600000101010101" pitchFamily="34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kumimoji="1" lang="en-US" altLang="ko-KR" sz="1400" dirty="0">
                    <a:highlight>
                      <a:srgbClr val="FFFF00"/>
                    </a:highlight>
                    <a:latin typeface="NanumSquareOTF_ac" panose="020B0600000101010101" pitchFamily="34" charset="-127"/>
                    <a:ea typeface="NanumSquareOTF_ac" panose="020B0600000101010101" pitchFamily="34" charset="-127"/>
                  </a:rPr>
                  <a:t>experience replay: </a:t>
                </a:r>
                <a:r>
                  <a:rPr kumimoji="1" lang="ko-KR" altLang="en-US" sz="1400" dirty="0">
                    <a:latin typeface="NanumSquareOTF_ac" panose="020B0600000101010101" pitchFamily="34" charset="-127"/>
                    <a:ea typeface="NanumSquareOTF_ac" panose="020B0600000101010101" pitchFamily="34" charset="-127"/>
                  </a:rPr>
                  <a:t>각 </a:t>
                </a:r>
                <a:r>
                  <a:rPr kumimoji="1" lang="ko-KR" altLang="en-US" sz="1400" dirty="0" err="1">
                    <a:latin typeface="NanumSquareOTF_ac" panose="020B0600000101010101" pitchFamily="34" charset="-127"/>
                    <a:ea typeface="NanumSquareOTF_ac" panose="020B0600000101010101" pitchFamily="34" charset="-127"/>
                  </a:rPr>
                  <a:t>시각마다</a:t>
                </a:r>
                <a:r>
                  <a:rPr kumimoji="1" lang="ko-KR" altLang="en-US" sz="1400" dirty="0">
                    <a:latin typeface="NanumSquareOTF_ac" panose="020B0600000101010101" pitchFamily="34" charset="-127"/>
                    <a:ea typeface="NanumSquareOTF_ac" panose="020B0600000101010101" pitchFamily="34" charset="-127"/>
                  </a:rPr>
                  <a:t> </a:t>
                </a:r>
                <a:r>
                  <a:rPr kumimoji="1" lang="ko-KR" altLang="en-US" sz="1400" dirty="0" err="1">
                    <a:latin typeface="NanumSquareOTF_ac" panose="020B0600000101010101" pitchFamily="34" charset="-127"/>
                    <a:ea typeface="NanumSquareOTF_ac" panose="020B0600000101010101" pitchFamily="34" charset="-127"/>
                  </a:rPr>
                  <a:t>데이터셋</a:t>
                </a:r>
                <a:r>
                  <a:rPr kumimoji="1" lang="ko-KR" altLang="en-US" sz="1400" dirty="0">
                    <a:latin typeface="NanumSquareOTF_ac" panose="020B0600000101010101" pitchFamily="34" charset="-127"/>
                    <a:ea typeface="NanumSquareOTF_ac" panose="020B0600000101010101" pitchFamily="34" charset="-127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ko-KR" altLang="en-US" sz="1400" i="1" smtClean="0">
                        <a:latin typeface="Cambria Math" panose="02040503050406030204" pitchFamily="18" charset="0"/>
                        <a:ea typeface="NanumSquareOTF_ac Bold" panose="020B0600000101010101" pitchFamily="34" charset="-127"/>
                      </a:rPr>
                      <m:t>𝒟</m:t>
                    </m:r>
                    <m:r>
                      <a:rPr kumimoji="1" lang="en-US" altLang="ko-KR" sz="1400" b="0" i="1" smtClean="0">
                        <a:latin typeface="Cambria Math" panose="02040503050406030204" pitchFamily="18" charset="0"/>
                        <a:ea typeface="NanumSquareOTF_ac Bold" panose="020B0600000101010101" pitchFamily="34" charset="-127"/>
                      </a:rPr>
                      <m:t>=</m:t>
                    </m:r>
                    <m:sSub>
                      <m:sSubPr>
                        <m:ctrlPr>
                          <a:rPr kumimoji="1" lang="en-US" altLang="ko-KR" sz="1400" b="0" i="1" smtClean="0">
                            <a:latin typeface="Cambria Math" panose="02040503050406030204" pitchFamily="18" charset="0"/>
                            <a:ea typeface="NanumSquareOTF_ac Bold" panose="020B0600000101010101" pitchFamily="34" charset="-127"/>
                          </a:rPr>
                        </m:ctrlPr>
                      </m:sSubPr>
                      <m:e>
                        <m:r>
                          <a:rPr kumimoji="1" lang="en-US" altLang="ko-KR" sz="1400" b="0" i="1" smtClean="0">
                            <a:latin typeface="Cambria Math" panose="02040503050406030204" pitchFamily="18" charset="0"/>
                            <a:ea typeface="NanumSquareOTF_ac Bold" panose="020B0600000101010101" pitchFamily="34" charset="-127"/>
                          </a:rPr>
                          <m:t>𝑒</m:t>
                        </m:r>
                      </m:e>
                      <m:sub>
                        <m:r>
                          <a:rPr kumimoji="1" lang="en-US" altLang="ko-KR" sz="1400" b="0" i="1" smtClean="0">
                            <a:latin typeface="Cambria Math" panose="02040503050406030204" pitchFamily="18" charset="0"/>
                            <a:ea typeface="NanumSquareOTF_ac Bold" panose="020B0600000101010101" pitchFamily="34" charset="-127"/>
                          </a:rPr>
                          <m:t>1</m:t>
                        </m:r>
                      </m:sub>
                    </m:sSub>
                    <m:r>
                      <a:rPr kumimoji="1" lang="en-US" altLang="ko-KR" sz="1400" b="0" i="1" smtClean="0">
                        <a:latin typeface="Cambria Math" panose="02040503050406030204" pitchFamily="18" charset="0"/>
                        <a:ea typeface="NanumSquareOTF_ac Bold" panose="020B0600000101010101" pitchFamily="34" charset="-127"/>
                      </a:rPr>
                      <m:t>,…, </m:t>
                    </m:r>
                    <m:sSub>
                      <m:sSubPr>
                        <m:ctrlPr>
                          <a:rPr kumimoji="1" lang="en-US" altLang="ko-KR" sz="1400" b="0" i="1" smtClean="0">
                            <a:latin typeface="Cambria Math" panose="02040503050406030204" pitchFamily="18" charset="0"/>
                            <a:ea typeface="NanumSquareOTF_ac Bold" panose="020B0600000101010101" pitchFamily="34" charset="-127"/>
                          </a:rPr>
                        </m:ctrlPr>
                      </m:sSubPr>
                      <m:e>
                        <m:r>
                          <a:rPr kumimoji="1" lang="en-US" altLang="ko-KR" sz="1400" b="0" i="1" smtClean="0">
                            <a:latin typeface="Cambria Math" panose="02040503050406030204" pitchFamily="18" charset="0"/>
                            <a:ea typeface="NanumSquareOTF_ac Bold" panose="020B0600000101010101" pitchFamily="34" charset="-127"/>
                          </a:rPr>
                          <m:t>𝑒</m:t>
                        </m:r>
                      </m:e>
                      <m:sub>
                        <m:r>
                          <a:rPr kumimoji="1" lang="en-US" altLang="ko-KR" sz="1400" b="0" i="1" smtClean="0">
                            <a:latin typeface="Cambria Math" panose="02040503050406030204" pitchFamily="18" charset="0"/>
                            <a:ea typeface="NanumSquareOTF_ac Bold" panose="020B0600000101010101" pitchFamily="34" charset="-127"/>
                          </a:rPr>
                          <m:t>𝑁</m:t>
                        </m:r>
                      </m:sub>
                    </m:sSub>
                  </m:oMath>
                </a14:m>
                <a:r>
                  <a:rPr kumimoji="1" lang="ko-KR" altLang="en-US" sz="1400" dirty="0">
                    <a:latin typeface="NanumSquareOTF_ac" panose="020B0600000101010101" pitchFamily="34" charset="-127"/>
                    <a:ea typeface="NanumSquareOTF_ac" panose="020B0600000101010101" pitchFamily="34" charset="-127"/>
                  </a:rPr>
                  <a:t>에 </a:t>
                </a:r>
                <a:r>
                  <a:rPr kumimoji="1" lang="en-US" altLang="ko-KR" sz="1400" dirty="0">
                    <a:latin typeface="NanumSquareOTF_ac" panose="020B0600000101010101" pitchFamily="34" charset="-127"/>
                    <a:ea typeface="NanumSquareOTF_ac" panose="020B0600000101010101" pitchFamily="34" charset="-127"/>
                  </a:rPr>
                  <a:t>agent</a:t>
                </a:r>
                <a:r>
                  <a:rPr kumimoji="1" lang="ko-KR" altLang="en-US" sz="1400" dirty="0">
                    <a:latin typeface="NanumSquareOTF_ac" panose="020B0600000101010101" pitchFamily="34" charset="-127"/>
                    <a:ea typeface="NanumSquareOTF_ac" panose="020B0600000101010101" pitchFamily="34" charset="-127"/>
                  </a:rPr>
                  <a:t>의 </a:t>
                </a:r>
                <a:r>
                  <a:rPr kumimoji="1" lang="en-US" altLang="ko-KR" sz="1400" dirty="0">
                    <a:latin typeface="NanumSquareOTF_ac" panose="020B0600000101010101" pitchFamily="34" charset="-127"/>
                    <a:ea typeface="NanumSquareOTF_ac" panose="020B0600000101010101" pitchFamily="34" charset="-127"/>
                  </a:rPr>
                  <a:t>experience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1400" b="0" i="1" smtClean="0">
                            <a:latin typeface="Cambria Math" panose="02040503050406030204" pitchFamily="18" charset="0"/>
                            <a:ea typeface="NanumSquareOTF_ac Bold" panose="020B0600000101010101" pitchFamily="34" charset="-127"/>
                          </a:rPr>
                        </m:ctrlPr>
                      </m:sSubPr>
                      <m:e>
                        <m:r>
                          <a:rPr kumimoji="1" lang="en-US" altLang="ko-KR" sz="1400" b="0" i="1" smtClean="0">
                            <a:latin typeface="Cambria Math" panose="02040503050406030204" pitchFamily="18" charset="0"/>
                            <a:ea typeface="NanumSquareOTF_ac Bold" panose="020B0600000101010101" pitchFamily="34" charset="-127"/>
                          </a:rPr>
                          <m:t>𝑒</m:t>
                        </m:r>
                      </m:e>
                      <m:sub>
                        <m:r>
                          <a:rPr kumimoji="1" lang="en-US" altLang="ko-KR" sz="1400" b="0" i="1" smtClean="0">
                            <a:latin typeface="Cambria Math" panose="02040503050406030204" pitchFamily="18" charset="0"/>
                            <a:ea typeface="NanumSquareOTF_ac Bold" panose="020B0600000101010101" pitchFamily="34" charset="-127"/>
                          </a:rPr>
                          <m:t>𝑡</m:t>
                        </m:r>
                      </m:sub>
                    </m:sSub>
                    <m:r>
                      <a:rPr kumimoji="1" lang="en-US" altLang="ko-KR" sz="1400" b="0" i="1" smtClean="0">
                        <a:latin typeface="Cambria Math" panose="02040503050406030204" pitchFamily="18" charset="0"/>
                        <a:ea typeface="NanumSquareOTF_ac Bold" panose="020B0600000101010101" pitchFamily="34" charset="-127"/>
                      </a:rPr>
                      <m:t>=(</m:t>
                    </m:r>
                    <m:sSub>
                      <m:sSubPr>
                        <m:ctrlPr>
                          <a:rPr kumimoji="1" lang="en-US" altLang="ko-KR" sz="1400" b="0" i="1" smtClean="0">
                            <a:latin typeface="Cambria Math" panose="02040503050406030204" pitchFamily="18" charset="0"/>
                            <a:ea typeface="NanumSquareOTF_ac Bold" panose="020B0600000101010101" pitchFamily="34" charset="-127"/>
                          </a:rPr>
                        </m:ctrlPr>
                      </m:sSubPr>
                      <m:e>
                        <m:r>
                          <a:rPr kumimoji="1" lang="en-US" altLang="ko-KR" sz="1400" b="0" i="1" smtClean="0">
                            <a:latin typeface="Cambria Math" panose="02040503050406030204" pitchFamily="18" charset="0"/>
                            <a:ea typeface="NanumSquareOTF_ac Bold" panose="020B0600000101010101" pitchFamily="34" charset="-127"/>
                          </a:rPr>
                          <m:t>𝑠</m:t>
                        </m:r>
                      </m:e>
                      <m:sub>
                        <m:r>
                          <a:rPr kumimoji="1" lang="en-US" altLang="ko-KR" sz="1400" b="0" i="1" smtClean="0">
                            <a:latin typeface="Cambria Math" panose="02040503050406030204" pitchFamily="18" charset="0"/>
                            <a:ea typeface="NanumSquareOTF_ac Bold" panose="020B0600000101010101" pitchFamily="34" charset="-127"/>
                          </a:rPr>
                          <m:t>𝑡</m:t>
                        </m:r>
                      </m:sub>
                    </m:sSub>
                    <m:r>
                      <a:rPr kumimoji="1" lang="en-US" altLang="ko-KR" sz="1400" b="0" i="1" smtClean="0">
                        <a:latin typeface="Cambria Math" panose="02040503050406030204" pitchFamily="18" charset="0"/>
                        <a:ea typeface="NanumSquareOTF_ac Bold" panose="020B0600000101010101" pitchFamily="34" charset="-127"/>
                      </a:rPr>
                      <m:t>, </m:t>
                    </m:r>
                    <m:sSub>
                      <m:sSubPr>
                        <m:ctrlPr>
                          <a:rPr kumimoji="1" lang="en-US" altLang="ko-KR" sz="1400" b="0" i="1" smtClean="0">
                            <a:latin typeface="Cambria Math" panose="02040503050406030204" pitchFamily="18" charset="0"/>
                            <a:ea typeface="NanumSquareOTF_ac Bold" panose="020B0600000101010101" pitchFamily="34" charset="-127"/>
                          </a:rPr>
                        </m:ctrlPr>
                      </m:sSubPr>
                      <m:e>
                        <m:r>
                          <a:rPr kumimoji="1" lang="en-US" altLang="ko-KR" sz="1400" b="0" i="1" smtClean="0">
                            <a:latin typeface="Cambria Math" panose="02040503050406030204" pitchFamily="18" charset="0"/>
                            <a:ea typeface="NanumSquareOTF_ac Bold" panose="020B0600000101010101" pitchFamily="34" charset="-127"/>
                          </a:rPr>
                          <m:t>𝑎</m:t>
                        </m:r>
                      </m:e>
                      <m:sub>
                        <m:r>
                          <a:rPr kumimoji="1" lang="en-US" altLang="ko-KR" sz="1400" b="0" i="1" smtClean="0">
                            <a:latin typeface="Cambria Math" panose="02040503050406030204" pitchFamily="18" charset="0"/>
                            <a:ea typeface="NanumSquareOTF_ac Bold" panose="020B0600000101010101" pitchFamily="34" charset="-127"/>
                          </a:rPr>
                          <m:t>𝑡</m:t>
                        </m:r>
                      </m:sub>
                    </m:sSub>
                    <m:r>
                      <a:rPr kumimoji="1" lang="en-US" altLang="ko-KR" sz="1400" b="0" i="1" smtClean="0">
                        <a:latin typeface="Cambria Math" panose="02040503050406030204" pitchFamily="18" charset="0"/>
                        <a:ea typeface="NanumSquareOTF_ac Bold" panose="020B0600000101010101" pitchFamily="34" charset="-127"/>
                      </a:rPr>
                      <m:t>, </m:t>
                    </m:r>
                    <m:sSub>
                      <m:sSubPr>
                        <m:ctrlPr>
                          <a:rPr kumimoji="1" lang="en-US" altLang="ko-KR" sz="1400" b="0" i="1" smtClean="0">
                            <a:latin typeface="Cambria Math" panose="02040503050406030204" pitchFamily="18" charset="0"/>
                            <a:ea typeface="NanumSquareOTF_ac Bold" panose="020B0600000101010101" pitchFamily="34" charset="-127"/>
                          </a:rPr>
                        </m:ctrlPr>
                      </m:sSubPr>
                      <m:e>
                        <m:r>
                          <a:rPr kumimoji="1" lang="en-US" altLang="ko-KR" sz="1400" b="0" i="1" smtClean="0">
                            <a:latin typeface="Cambria Math" panose="02040503050406030204" pitchFamily="18" charset="0"/>
                            <a:ea typeface="NanumSquareOTF_ac Bold" panose="020B0600000101010101" pitchFamily="34" charset="-127"/>
                          </a:rPr>
                          <m:t>𝑟</m:t>
                        </m:r>
                      </m:e>
                      <m:sub>
                        <m:r>
                          <a:rPr kumimoji="1" lang="en-US" altLang="ko-KR" sz="1400" b="0" i="1" smtClean="0">
                            <a:latin typeface="Cambria Math" panose="02040503050406030204" pitchFamily="18" charset="0"/>
                            <a:ea typeface="NanumSquareOTF_ac Bold" panose="020B0600000101010101" pitchFamily="34" charset="-127"/>
                          </a:rPr>
                          <m:t>𝑡</m:t>
                        </m:r>
                      </m:sub>
                    </m:sSub>
                    <m:r>
                      <a:rPr kumimoji="1" lang="en-US" altLang="ko-KR" sz="1400" b="0" i="1" smtClean="0">
                        <a:latin typeface="Cambria Math" panose="02040503050406030204" pitchFamily="18" charset="0"/>
                        <a:ea typeface="NanumSquareOTF_ac Bold" panose="020B0600000101010101" pitchFamily="34" charset="-127"/>
                      </a:rPr>
                      <m:t>, </m:t>
                    </m:r>
                    <m:sSub>
                      <m:sSubPr>
                        <m:ctrlPr>
                          <a:rPr kumimoji="1" lang="en-US" altLang="ko-KR" sz="1400" b="0" i="1" smtClean="0">
                            <a:latin typeface="Cambria Math" panose="02040503050406030204" pitchFamily="18" charset="0"/>
                            <a:ea typeface="NanumSquareOTF_ac Bold" panose="020B0600000101010101" pitchFamily="34" charset="-127"/>
                          </a:rPr>
                        </m:ctrlPr>
                      </m:sSubPr>
                      <m:e>
                        <m:r>
                          <a:rPr kumimoji="1" lang="en-US" altLang="ko-KR" sz="1400" b="0" i="1" smtClean="0">
                            <a:latin typeface="Cambria Math" panose="02040503050406030204" pitchFamily="18" charset="0"/>
                            <a:ea typeface="NanumSquareOTF_ac Bold" panose="020B0600000101010101" pitchFamily="34" charset="-127"/>
                          </a:rPr>
                          <m:t>𝑠</m:t>
                        </m:r>
                      </m:e>
                      <m:sub>
                        <m:r>
                          <a:rPr kumimoji="1" lang="en-US" altLang="ko-KR" sz="1400" b="0" i="1" smtClean="0">
                            <a:latin typeface="Cambria Math" panose="02040503050406030204" pitchFamily="18" charset="0"/>
                            <a:ea typeface="NanumSquareOTF_ac Bold" panose="020B0600000101010101" pitchFamily="34" charset="-127"/>
                          </a:rPr>
                          <m:t>𝑡</m:t>
                        </m:r>
                        <m:r>
                          <a:rPr kumimoji="1" lang="en-US" altLang="ko-KR" sz="1400" b="0" i="1" smtClean="0">
                            <a:latin typeface="Cambria Math" panose="02040503050406030204" pitchFamily="18" charset="0"/>
                            <a:ea typeface="NanumSquareOTF_ac Bold" panose="020B0600000101010101" pitchFamily="34" charset="-127"/>
                          </a:rPr>
                          <m:t>+1</m:t>
                        </m:r>
                      </m:sub>
                    </m:sSub>
                    <m:r>
                      <a:rPr kumimoji="1" lang="en-US" altLang="ko-KR" sz="1400" b="0" i="1" smtClean="0">
                        <a:latin typeface="Cambria Math" panose="02040503050406030204" pitchFamily="18" charset="0"/>
                        <a:ea typeface="NanumSquareOTF_ac Bold" panose="020B0600000101010101" pitchFamily="34" charset="-127"/>
                      </a:rPr>
                      <m:t>)</m:t>
                    </m:r>
                  </m:oMath>
                </a14:m>
                <a:r>
                  <a:rPr kumimoji="1" lang="ko-KR" altLang="en-US" sz="1400" dirty="0" err="1">
                    <a:latin typeface="NanumSquareOTF_ac" panose="020B0600000101010101" pitchFamily="34" charset="-127"/>
                    <a:ea typeface="NanumSquareOTF_ac" panose="020B0600000101010101" pitchFamily="34" charset="-127"/>
                  </a:rPr>
                  <a:t>를</a:t>
                </a:r>
                <a:r>
                  <a:rPr kumimoji="1" lang="ko-KR" altLang="en-US" sz="1400" dirty="0">
                    <a:latin typeface="NanumSquareOTF_ac" panose="020B0600000101010101" pitchFamily="34" charset="-127"/>
                    <a:ea typeface="NanumSquareOTF_ac" panose="020B0600000101010101" pitchFamily="34" charset="-127"/>
                  </a:rPr>
                  <a:t> 저장함으로써 </a:t>
                </a:r>
                <a:r>
                  <a:rPr kumimoji="1" lang="en-US" altLang="ko-KR" sz="1400" dirty="0">
                    <a:latin typeface="NanumSquareOTF_ac" panose="020B0600000101010101" pitchFamily="34" charset="-127"/>
                    <a:ea typeface="NanumSquareOTF_ac" panose="020B0600000101010101" pitchFamily="34" charset="-127"/>
                  </a:rPr>
                  <a:t>replay memory</a:t>
                </a:r>
                <a:r>
                  <a:rPr kumimoji="1" lang="ko-KR" altLang="en-US" sz="1400" dirty="0">
                    <a:latin typeface="NanumSquareOTF_ac" panose="020B0600000101010101" pitchFamily="34" charset="-127"/>
                    <a:ea typeface="NanumSquareOTF_ac" panose="020B0600000101010101" pitchFamily="34" charset="-127"/>
                  </a:rPr>
                  <a:t>에 </a:t>
                </a:r>
                <a:r>
                  <a:rPr kumimoji="1" lang="en-US" altLang="ko-KR" sz="1400" dirty="0">
                    <a:latin typeface="NanumSquareOTF_ac" panose="020B0600000101010101" pitchFamily="34" charset="-127"/>
                    <a:ea typeface="NanumSquareOTF_ac" panose="020B0600000101010101" pitchFamily="34" charset="-127"/>
                  </a:rPr>
                  <a:t>episode</a:t>
                </a:r>
                <a:r>
                  <a:rPr kumimoji="1" lang="ko-KR" altLang="en-US" sz="1400" dirty="0">
                    <a:latin typeface="NanumSquareOTF_ac" panose="020B0600000101010101" pitchFamily="34" charset="-127"/>
                    <a:ea typeface="NanumSquareOTF_ac" panose="020B0600000101010101" pitchFamily="34" charset="-127"/>
                  </a:rPr>
                  <a:t>들을 기억해 두는 방식</a:t>
                </a:r>
                <a:endParaRPr kumimoji="1" lang="en-US" altLang="ko-KR" sz="1400" dirty="0">
                  <a:latin typeface="NanumSquareOTF_ac" panose="020B0600000101010101" pitchFamily="34" charset="-127"/>
                  <a:ea typeface="NanumSquareOTF_ac" panose="020B0600000101010101" pitchFamily="34" charset="-127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kumimoji="1" lang="ko-KR" altLang="en-US" sz="1400" dirty="0">
                    <a:latin typeface="NanumSquareOTF_ac" panose="020B0600000101010101" pitchFamily="34" charset="-127"/>
                    <a:ea typeface="NanumSquareOTF_ac" panose="020B0600000101010101" pitchFamily="34" charset="-127"/>
                  </a:rPr>
                  <a:t>다양한 과거의 </a:t>
                </a:r>
                <a:r>
                  <a:rPr kumimoji="1" lang="en-US" altLang="ko-KR" sz="1400" dirty="0">
                    <a:latin typeface="NanumSquareOTF_ac" panose="020B0600000101010101" pitchFamily="34" charset="-127"/>
                    <a:ea typeface="NanumSquareOTF_ac" panose="020B0600000101010101" pitchFamily="34" charset="-127"/>
                  </a:rPr>
                  <a:t>behavior</a:t>
                </a:r>
                <a:r>
                  <a:rPr kumimoji="1" lang="ko-KR" altLang="en-US" sz="1400" dirty="0">
                    <a:latin typeface="NanumSquareOTF_ac" panose="020B0600000101010101" pitchFamily="34" charset="-127"/>
                    <a:ea typeface="NanumSquareOTF_ac" panose="020B0600000101010101" pitchFamily="34" charset="-127"/>
                  </a:rPr>
                  <a:t>에 대한 분포를 </a:t>
                </a:r>
                <a:r>
                  <a:rPr kumimoji="1" lang="ko-KR" altLang="en-US" sz="1400" dirty="0" err="1">
                    <a:latin typeface="NanumSquareOTF_ac" panose="020B0600000101010101" pitchFamily="34" charset="-127"/>
                    <a:ea typeface="NanumSquareOTF_ac" panose="020B0600000101010101" pitchFamily="34" charset="-127"/>
                  </a:rPr>
                  <a:t>스무딩</a:t>
                </a:r>
                <a:r>
                  <a:rPr kumimoji="1" lang="ko-KR" altLang="en-US" sz="1400" dirty="0">
                    <a:latin typeface="NanumSquareOTF_ac" panose="020B0600000101010101" pitchFamily="34" charset="-127"/>
                    <a:ea typeface="NanumSquareOTF_ac" panose="020B0600000101010101" pitchFamily="34" charset="-127"/>
                  </a:rPr>
                  <a:t> 하는 방법</a:t>
                </a:r>
                <a:endParaRPr kumimoji="1" lang="en-US" altLang="ko-KR" sz="1400" dirty="0">
                  <a:latin typeface="NanumSquareOTF_ac" panose="020B0600000101010101" pitchFamily="34" charset="-127"/>
                  <a:ea typeface="NanumSquareOTF_ac" panose="020B0600000101010101" pitchFamily="34" charset="-127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kumimoji="1" lang="ko-KR" altLang="en-US" sz="1400" dirty="0">
                    <a:latin typeface="NanumSquareOTF_ac" panose="020B0600000101010101" pitchFamily="34" charset="-127"/>
                    <a:ea typeface="NanumSquareOTF_ac" panose="020B0600000101010101" pitchFamily="34" charset="-127"/>
                  </a:rPr>
                  <a:t>매 </a:t>
                </a:r>
                <a:r>
                  <a:rPr kumimoji="1" lang="en-US" altLang="ko-KR" sz="1400" dirty="0">
                    <a:latin typeface="NanumSquareOTF_ac" panose="020B0600000101010101" pitchFamily="34" charset="-127"/>
                    <a:ea typeface="NanumSquareOTF_ac" panose="020B0600000101010101" pitchFamily="34" charset="-127"/>
                  </a:rPr>
                  <a:t>iteration</a:t>
                </a:r>
                <a:r>
                  <a:rPr kumimoji="1" lang="ko-KR" altLang="en-US" sz="1400" dirty="0">
                    <a:latin typeface="NanumSquareOTF_ac" panose="020B0600000101010101" pitchFamily="34" charset="-127"/>
                    <a:ea typeface="NanumSquareOTF_ac" panose="020B0600000101010101" pitchFamily="34" charset="-127"/>
                  </a:rPr>
                  <a:t>마다</a:t>
                </a:r>
                <a:endParaRPr kumimoji="1" lang="en-US" altLang="ko-KR" sz="1400" dirty="0">
                  <a:latin typeface="NanumSquareOTF_ac" panose="020B0600000101010101" pitchFamily="34" charset="-127"/>
                  <a:ea typeface="NanumSquareOTF_ac" panose="020B0600000101010101" pitchFamily="34" charset="-127"/>
                </a:endParaRPr>
              </a:p>
              <a:p>
                <a:pPr lvl="2">
                  <a:lnSpc>
                    <a:spcPct val="150000"/>
                  </a:lnSpc>
                </a:pPr>
                <a:r>
                  <a:rPr kumimoji="1" lang="ko-KR" altLang="en-US" sz="1400" dirty="0" err="1">
                    <a:latin typeface="NanumSquareOTF_ac" panose="020B0600000101010101" pitchFamily="34" charset="-127"/>
                    <a:ea typeface="NanumSquareOTF_ac" panose="020B0600000101010101" pitchFamily="34" charset="-127"/>
                  </a:rPr>
                  <a:t>데이터셋</a:t>
                </a:r>
                <a:r>
                  <a:rPr kumimoji="1" lang="ko-KR" altLang="en-US" sz="1400" dirty="0">
                    <a:latin typeface="NanumSquareOTF_ac" panose="020B0600000101010101" pitchFamily="34" charset="-127"/>
                    <a:ea typeface="NanumSquareOTF_ac" panose="020B0600000101010101" pitchFamily="34" charset="-127"/>
                  </a:rPr>
                  <a:t> 내 저장되어져 있는 </a:t>
                </a:r>
                <a:r>
                  <a:rPr kumimoji="1" lang="en-US" altLang="ko-KR" sz="1400" dirty="0">
                    <a:latin typeface="NanumSquareOTF_ac" panose="020B0600000101010101" pitchFamily="34" charset="-127"/>
                    <a:ea typeface="NanumSquareOTF_ac" panose="020B0600000101010101" pitchFamily="34" charset="-127"/>
                  </a:rPr>
                  <a:t>experience </a:t>
                </a:r>
                <a:r>
                  <a:rPr kumimoji="1" lang="ko-KR" altLang="en-US" sz="1400" dirty="0">
                    <a:latin typeface="NanumSquareOTF_ac" panose="020B0600000101010101" pitchFamily="34" charset="-127"/>
                    <a:ea typeface="NanumSquareOTF_ac" panose="020B0600000101010101" pitchFamily="34" charset="-127"/>
                  </a:rPr>
                  <a:t>샘플들을 랜덤으로 뽑아 </a:t>
                </a:r>
                <a:r>
                  <a:rPr kumimoji="1" lang="en-US" altLang="ko-KR" sz="1400" dirty="0">
                    <a:latin typeface="NanumSquareOTF_ac" panose="020B0600000101010101" pitchFamily="34" charset="-127"/>
                    <a:ea typeface="NanumSquareOTF_ac" panose="020B0600000101010101" pitchFamily="34" charset="-127"/>
                  </a:rPr>
                  <a:t>Q-learning update</a:t>
                </a:r>
                <a:r>
                  <a:rPr kumimoji="1" lang="ko-KR" altLang="en-US" sz="1400" dirty="0">
                    <a:latin typeface="NanumSquareOTF_ac" panose="020B0600000101010101" pitchFamily="34" charset="-127"/>
                    <a:ea typeface="NanumSquareOTF_ac" panose="020B0600000101010101" pitchFamily="34" charset="-127"/>
                  </a:rPr>
                  <a:t>나 </a:t>
                </a:r>
                <a:r>
                  <a:rPr kumimoji="1" lang="en-US" altLang="ko-KR" sz="1400" dirty="0">
                    <a:latin typeface="NanumSquareOTF_ac" panose="020B0600000101010101" pitchFamily="34" charset="-127"/>
                    <a:ea typeface="NanumSquareOTF_ac" panose="020B0600000101010101" pitchFamily="34" charset="-127"/>
                  </a:rPr>
                  <a:t>minibatch update</a:t>
                </a:r>
                <a:r>
                  <a:rPr kumimoji="1" lang="ko-KR" altLang="en-US" sz="1400" dirty="0" err="1">
                    <a:latin typeface="NanumSquareOTF_ac" panose="020B0600000101010101" pitchFamily="34" charset="-127"/>
                    <a:ea typeface="NanumSquareOTF_ac" panose="020B0600000101010101" pitchFamily="34" charset="-127"/>
                  </a:rPr>
                  <a:t>를</a:t>
                </a:r>
                <a:r>
                  <a:rPr kumimoji="1" lang="ko-KR" altLang="en-US" sz="1400" dirty="0">
                    <a:latin typeface="NanumSquareOTF_ac" panose="020B0600000101010101" pitchFamily="34" charset="-127"/>
                    <a:ea typeface="NanumSquareOTF_ac" panose="020B0600000101010101" pitchFamily="34" charset="-127"/>
                  </a:rPr>
                  <a:t> 적용한다</a:t>
                </a:r>
                <a:r>
                  <a:rPr kumimoji="1" lang="en-US" altLang="ko-KR" sz="1400" dirty="0">
                    <a:latin typeface="NanumSquareOTF_ac" panose="020B0600000101010101" pitchFamily="34" charset="-127"/>
                    <a:ea typeface="NanumSquareOTF_ac" panose="020B0600000101010101" pitchFamily="34" charset="-127"/>
                  </a:rPr>
                  <a:t>.</a:t>
                </a:r>
              </a:p>
              <a:p>
                <a:pPr lvl="2">
                  <a:lnSpc>
                    <a:spcPct val="150000"/>
                  </a:lnSpc>
                </a:pPr>
                <a:r>
                  <a:rPr kumimoji="1" lang="en-US" altLang="ko-KR" sz="1400" dirty="0">
                    <a:latin typeface="NanumSquareOTF_ac" panose="020B0600000101010101" pitchFamily="34" charset="-127"/>
                    <a:ea typeface="NanumSquareOTF_ac" panose="020B0600000101010101" pitchFamily="34" charset="-127"/>
                  </a:rPr>
                  <a:t>agent</a:t>
                </a:r>
                <a:r>
                  <a:rPr kumimoji="1" lang="ko-KR" altLang="en-US" sz="1400" dirty="0">
                    <a:latin typeface="NanumSquareOTF_ac" panose="020B0600000101010101" pitchFamily="34" charset="-127"/>
                    <a:ea typeface="NanumSquareOTF_ac" panose="020B0600000101010101" pitchFamily="34" charset="-127"/>
                  </a:rPr>
                  <a:t>는 </a:t>
                </a:r>
                <a:r>
                  <a:rPr kumimoji="1" lang="el-GR" altLang="ko-KR" sz="1400" dirty="0">
                    <a:latin typeface="NanumSquareOTF_ac" panose="020B0600000101010101" pitchFamily="34" charset="-127"/>
                    <a:ea typeface="NanumSquareOTF_ac" panose="020B0600000101010101" pitchFamily="34" charset="-127"/>
                  </a:rPr>
                  <a:t> ε-</a:t>
                </a:r>
                <a:r>
                  <a:rPr kumimoji="1" lang="en" altLang="ko-KR" sz="1400" dirty="0">
                    <a:latin typeface="NanumSquareOTF_ac" panose="020B0600000101010101" pitchFamily="34" charset="-127"/>
                    <a:ea typeface="NanumSquareOTF_ac" panose="020B0600000101010101" pitchFamily="34" charset="-127"/>
                  </a:rPr>
                  <a:t>greedy policy</a:t>
                </a:r>
                <a:r>
                  <a:rPr kumimoji="1" lang="ko-KR" altLang="en-US" sz="1400" dirty="0" err="1">
                    <a:latin typeface="NanumSquareOTF_ac" panose="020B0600000101010101" pitchFamily="34" charset="-127"/>
                    <a:ea typeface="NanumSquareOTF_ac" panose="020B0600000101010101" pitchFamily="34" charset="-127"/>
                  </a:rPr>
                  <a:t>를</a:t>
                </a:r>
                <a:r>
                  <a:rPr kumimoji="1" lang="ko-KR" altLang="en-US" sz="1400" dirty="0">
                    <a:latin typeface="NanumSquareOTF_ac" panose="020B0600000101010101" pitchFamily="34" charset="-127"/>
                    <a:ea typeface="NanumSquareOTF_ac" panose="020B0600000101010101" pitchFamily="34" charset="-127"/>
                  </a:rPr>
                  <a:t> 이용해 </a:t>
                </a:r>
                <a:r>
                  <a:rPr kumimoji="1" lang="en" altLang="ko-KR" sz="1400" dirty="0">
                    <a:latin typeface="NanumSquareOTF_ac" panose="020B0600000101010101" pitchFamily="34" charset="-127"/>
                    <a:ea typeface="NanumSquareOTF_ac" panose="020B0600000101010101" pitchFamily="34" charset="-127"/>
                  </a:rPr>
                  <a:t>action</a:t>
                </a:r>
                <a:r>
                  <a:rPr kumimoji="1" lang="ko-KR" altLang="en-US" sz="1400" dirty="0">
                    <a:latin typeface="NanumSquareOTF_ac" panose="020B0600000101010101" pitchFamily="34" charset="-127"/>
                    <a:ea typeface="NanumSquareOTF_ac" panose="020B0600000101010101" pitchFamily="34" charset="-127"/>
                  </a:rPr>
                  <a:t>을 선택하고 수행한다</a:t>
                </a:r>
                <a:r>
                  <a:rPr kumimoji="1" lang="en-US" altLang="ko-KR" sz="1400" dirty="0">
                    <a:latin typeface="NanumSquareOTF_ac" panose="020B0600000101010101" pitchFamily="34" charset="-127"/>
                    <a:ea typeface="NanumSquareOTF_ac" panose="020B0600000101010101" pitchFamily="34" charset="-127"/>
                  </a:rPr>
                  <a:t>.</a:t>
                </a:r>
              </a:p>
              <a:p>
                <a:pPr lvl="1">
                  <a:lnSpc>
                    <a:spcPct val="150000"/>
                  </a:lnSpc>
                </a:pPr>
                <a:r>
                  <a:rPr kumimoji="1" lang="ko-KR" altLang="en-US" sz="1400" dirty="0">
                    <a:latin typeface="NanumSquareOTF_ac" panose="020B0600000101010101" pitchFamily="34" charset="-127"/>
                    <a:ea typeface="NanumSquareOTF_ac" panose="020B0600000101010101" pitchFamily="34" charset="-127"/>
                  </a:rPr>
                  <a:t>길이가 정해지지 않은 </a:t>
                </a:r>
                <a:r>
                  <a:rPr kumimoji="1" lang="en-US" altLang="ko-KR" sz="1400" dirty="0">
                    <a:latin typeface="NanumSquareOTF_ac" panose="020B0600000101010101" pitchFamily="34" charset="-127"/>
                    <a:ea typeface="NanumSquareOTF_ac" panose="020B0600000101010101" pitchFamily="34" charset="-127"/>
                  </a:rPr>
                  <a:t>history</a:t>
                </a:r>
                <a:r>
                  <a:rPr kumimoji="1" lang="ko-KR" altLang="en-US" sz="1400" dirty="0" err="1">
                    <a:latin typeface="NanumSquareOTF_ac" panose="020B0600000101010101" pitchFamily="34" charset="-127"/>
                    <a:ea typeface="NanumSquareOTF_ac" panose="020B0600000101010101" pitchFamily="34" charset="-127"/>
                  </a:rPr>
                  <a:t>를</a:t>
                </a:r>
                <a:r>
                  <a:rPr kumimoji="1" lang="ko-KR" altLang="en-US" sz="1400" dirty="0">
                    <a:latin typeface="NanumSquareOTF_ac" panose="020B0600000101010101" pitchFamily="34" charset="-127"/>
                    <a:ea typeface="NanumSquareOTF_ac" panose="020B0600000101010101" pitchFamily="34" charset="-127"/>
                  </a:rPr>
                  <a:t> </a:t>
                </a:r>
                <a:r>
                  <a:rPr kumimoji="1" lang="en-US" altLang="ko-KR" sz="1400" dirty="0">
                    <a:latin typeface="NanumSquareOTF_ac" panose="020B0600000101010101" pitchFamily="34" charset="-127"/>
                    <a:ea typeface="NanumSquareOTF_ac" panose="020B0600000101010101" pitchFamily="34" charset="-127"/>
                  </a:rPr>
                  <a:t>neural network</a:t>
                </a:r>
                <a:r>
                  <a:rPr kumimoji="1" lang="ko-KR" altLang="en-US" sz="1400" dirty="0">
                    <a:latin typeface="NanumSquareOTF_ac" panose="020B0600000101010101" pitchFamily="34" charset="-127"/>
                    <a:ea typeface="NanumSquareOTF_ac" panose="020B0600000101010101" pitchFamily="34" charset="-127"/>
                  </a:rPr>
                  <a:t>의 </a:t>
                </a:r>
                <a:r>
                  <a:rPr kumimoji="1" lang="en-US" altLang="ko-KR" sz="1400" dirty="0">
                    <a:latin typeface="NanumSquareOTF_ac" panose="020B0600000101010101" pitchFamily="34" charset="-127"/>
                    <a:ea typeface="NanumSquareOTF_ac" panose="020B0600000101010101" pitchFamily="34" charset="-127"/>
                  </a:rPr>
                  <a:t>input</a:t>
                </a:r>
                <a:r>
                  <a:rPr kumimoji="1" lang="ko-KR" altLang="en-US" sz="1400" dirty="0" err="1">
                    <a:latin typeface="NanumSquareOTF_ac" panose="020B0600000101010101" pitchFamily="34" charset="-127"/>
                    <a:ea typeface="NanumSquareOTF_ac" panose="020B0600000101010101" pitchFamily="34" charset="-127"/>
                  </a:rPr>
                  <a:t>으로</a:t>
                </a:r>
                <a:r>
                  <a:rPr kumimoji="1" lang="ko-KR" altLang="en-US" sz="1400" dirty="0">
                    <a:latin typeface="NanumSquareOTF_ac" panose="020B0600000101010101" pitchFamily="34" charset="-127"/>
                    <a:ea typeface="NanumSquareOTF_ac" panose="020B0600000101010101" pitchFamily="34" charset="-127"/>
                  </a:rPr>
                  <a:t> 사용하는 것은 어렵기 때문에 </a:t>
                </a:r>
                <a:r>
                  <a:rPr kumimoji="1" lang="en-US" altLang="ko-KR" sz="1400" dirty="0">
                    <a:latin typeface="NanumSquareOTF_ac" panose="020B0600000101010101" pitchFamily="34" charset="-127"/>
                    <a:ea typeface="NanumSquareOTF_ac" panose="020B0600000101010101" pitchFamily="34" charset="-127"/>
                  </a:rPr>
                  <a:t>function </a:t>
                </a:r>
                <a:r>
                  <a:rPr kumimoji="1" lang="el-GR" altLang="ko-KR" sz="1400" dirty="0">
                    <a:latin typeface="NanumSquareOTF_ac" panose="020B0600000101010101" pitchFamily="34" charset="-127"/>
                    <a:ea typeface="NanumSquareOTF_ac" panose="020B0600000101010101" pitchFamily="34" charset="-127"/>
                  </a:rPr>
                  <a:t>Φ</a:t>
                </a:r>
                <a:r>
                  <a:rPr kumimoji="1" lang="ko-KR" altLang="en-US" sz="1400" dirty="0" err="1">
                    <a:latin typeface="NanumSquareOTF_ac" panose="020B0600000101010101" pitchFamily="34" charset="-127"/>
                    <a:ea typeface="NanumSquareOTF_ac" panose="020B0600000101010101" pitchFamily="34" charset="-127"/>
                  </a:rPr>
                  <a:t>를</a:t>
                </a:r>
                <a:r>
                  <a:rPr kumimoji="1" lang="ko-KR" altLang="en-US" sz="1400" dirty="0">
                    <a:latin typeface="NanumSquareOTF_ac" panose="020B0600000101010101" pitchFamily="34" charset="-127"/>
                    <a:ea typeface="NanumSquareOTF_ac" panose="020B0600000101010101" pitchFamily="34" charset="-127"/>
                  </a:rPr>
                  <a:t> 이용해 고정 길이로 </a:t>
                </a:r>
                <a:r>
                  <a:rPr kumimoji="1" lang="en-US" altLang="ko-KR" sz="1400" dirty="0">
                    <a:latin typeface="NanumSquareOTF_ac" panose="020B0600000101010101" pitchFamily="34" charset="-127"/>
                    <a:ea typeface="NanumSquareOTF_ac" panose="020B0600000101010101" pitchFamily="34" charset="-127"/>
                  </a:rPr>
                  <a:t>history</a:t>
                </a:r>
                <a:r>
                  <a:rPr kumimoji="1" lang="ko-KR" altLang="en-US" sz="1400" dirty="0">
                    <a:latin typeface="NanumSquareOTF_ac" panose="020B0600000101010101" pitchFamily="34" charset="-127"/>
                    <a:ea typeface="NanumSquareOTF_ac" panose="020B0600000101010101" pitchFamily="34" charset="-127"/>
                  </a:rPr>
                  <a:t>에 대한 </a:t>
                </a:r>
                <a:r>
                  <a:rPr kumimoji="1" lang="en-US" altLang="ko-KR" sz="1400" dirty="0">
                    <a:latin typeface="NanumSquareOTF_ac" panose="020B0600000101010101" pitchFamily="34" charset="-127"/>
                    <a:ea typeface="NanumSquareOTF_ac" panose="020B0600000101010101" pitchFamily="34" charset="-127"/>
                  </a:rPr>
                  <a:t>representation</a:t>
                </a:r>
                <a:r>
                  <a:rPr kumimoji="1" lang="ko-KR" altLang="en-US" sz="1400" dirty="0">
                    <a:latin typeface="NanumSquareOTF_ac" panose="020B0600000101010101" pitchFamily="34" charset="-127"/>
                    <a:ea typeface="NanumSquareOTF_ac" panose="020B0600000101010101" pitchFamily="34" charset="-127"/>
                  </a:rPr>
                  <a:t>을 만들어 계산한다</a:t>
                </a:r>
                <a:r>
                  <a:rPr kumimoji="1" lang="en-US" altLang="ko-KR" sz="1400" dirty="0">
                    <a:latin typeface="NanumSquareOTF_ac" panose="020B0600000101010101" pitchFamily="34" charset="-127"/>
                    <a:ea typeface="NanumSquareOTF_ac" panose="020B0600000101010101" pitchFamily="34" charset="-127"/>
                  </a:rPr>
                  <a:t>.</a:t>
                </a:r>
              </a:p>
              <a:p>
                <a:pPr>
                  <a:lnSpc>
                    <a:spcPct val="150000"/>
                  </a:lnSpc>
                </a:pPr>
                <a:endParaRPr kumimoji="1" lang="en-US" altLang="ko-KR" sz="1400" dirty="0">
                  <a:latin typeface="NanumSquareOTF_ac" panose="020B0600000101010101" pitchFamily="34" charset="-127"/>
                  <a:ea typeface="NanumSquareOTF_ac" panose="020B0600000101010101" pitchFamily="34" charset="-127"/>
                </a:endParaRPr>
              </a:p>
            </p:txBody>
          </p:sp>
        </mc:Choice>
        <mc:Fallback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2FF3D356-14FB-0E40-AC56-F91556C570A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1114" y="810192"/>
                <a:ext cx="5484886" cy="6752836"/>
              </a:xfrm>
              <a:blipFill>
                <a:blip r:embed="rId3"/>
                <a:stretch>
                  <a:fillRect l="-231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그룹 1">
            <a:extLst>
              <a:ext uri="{FF2B5EF4-FFF2-40B4-BE49-F238E27FC236}">
                <a16:creationId xmlns:a16="http://schemas.microsoft.com/office/drawing/2014/main" id="{DBFAC101-E817-C14D-A836-1CEDD4721A08}"/>
              </a:ext>
            </a:extLst>
          </p:cNvPr>
          <p:cNvGrpSpPr/>
          <p:nvPr/>
        </p:nvGrpSpPr>
        <p:grpSpPr>
          <a:xfrm>
            <a:off x="-1020736" y="178129"/>
            <a:ext cx="8475785" cy="584775"/>
            <a:chOff x="1282990" y="449482"/>
            <a:chExt cx="8475785" cy="58477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40D950B-2404-0A4B-9F3F-5ABEF7D4E007}"/>
                </a:ext>
              </a:extLst>
            </p:cNvPr>
            <p:cNvSpPr txBox="1"/>
            <p:nvPr/>
          </p:nvSpPr>
          <p:spPr>
            <a:xfrm>
              <a:off x="1282990" y="449482"/>
              <a:ext cx="847578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b="1" spc="-150" dirty="0">
                  <a:solidFill>
                    <a:schemeClr val="accent1"/>
                  </a:solidFill>
                  <a:latin typeface="NanumSquareOTF_ac Bold" panose="020B0600000101010101" pitchFamily="34" charset="-127"/>
                  <a:ea typeface="NanumSquareOTF_ac Bold" panose="020B0600000101010101" pitchFamily="34" charset="-127"/>
                </a:rPr>
                <a:t>Deep Reinforcement Learning</a:t>
              </a:r>
              <a:endParaRPr lang="ko-KR" altLang="en-US" sz="3200" b="1" spc="-150" dirty="0">
                <a:solidFill>
                  <a:schemeClr val="accent1"/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4D5C90B-A954-634D-B8B9-B590947D2B96}"/>
                </a:ext>
              </a:extLst>
            </p:cNvPr>
            <p:cNvSpPr txBox="1"/>
            <p:nvPr/>
          </p:nvSpPr>
          <p:spPr>
            <a:xfrm>
              <a:off x="2491326" y="496769"/>
              <a:ext cx="42351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 b="1" spc="-150" dirty="0">
                  <a:solidFill>
                    <a:schemeClr val="accent1"/>
                  </a:solidFill>
                  <a:latin typeface="NanumSquareOTF_ac Bold" panose="020B0600000101010101" pitchFamily="34" charset="-127"/>
                  <a:ea typeface="NanumSquareOTF_ac Bold" panose="020B0600000101010101" pitchFamily="34" charset="-127"/>
                </a:rPr>
                <a:t>4.</a:t>
              </a:r>
              <a:endParaRPr lang="ko-KR" altLang="en-US" sz="2400" b="1" spc="-150" dirty="0">
                <a:solidFill>
                  <a:schemeClr val="accent1"/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endParaRP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00B8229D-9830-AF46-B448-72D9711188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2509" y="1848905"/>
            <a:ext cx="5938831" cy="3056581"/>
          </a:xfrm>
          <a:prstGeom prst="rect">
            <a:avLst/>
          </a:prstGeom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026001EC-248D-8E49-B091-076EB925BF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3702" y="5133308"/>
            <a:ext cx="4939677" cy="340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D95705F0-ABCA-714A-ABF0-C5749AE6D645}"/>
              </a:ext>
            </a:extLst>
          </p:cNvPr>
          <p:cNvCxnSpPr>
            <a:cxnSpLocks/>
          </p:cNvCxnSpPr>
          <p:nvPr/>
        </p:nvCxnSpPr>
        <p:spPr>
          <a:xfrm flipH="1">
            <a:off x="10648890" y="4497049"/>
            <a:ext cx="451327" cy="5994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왼쪽 중괄호[L] 8">
            <a:extLst>
              <a:ext uri="{FF2B5EF4-FFF2-40B4-BE49-F238E27FC236}">
                <a16:creationId xmlns:a16="http://schemas.microsoft.com/office/drawing/2014/main" id="{FBDA26AA-5EDD-5749-95C4-3C4DD2D0F6CB}"/>
              </a:ext>
            </a:extLst>
          </p:cNvPr>
          <p:cNvSpPr/>
          <p:nvPr/>
        </p:nvSpPr>
        <p:spPr>
          <a:xfrm>
            <a:off x="6253315" y="2856271"/>
            <a:ext cx="270387" cy="1696064"/>
          </a:xfrm>
          <a:prstGeom prst="leftBrace">
            <a:avLst>
              <a:gd name="adj1" fmla="val 96030"/>
              <a:gd name="adj2" fmla="val 48551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15FF472-9632-0944-AFCB-34262A8DB966}"/>
              </a:ext>
            </a:extLst>
          </p:cNvPr>
          <p:cNvSpPr txBox="1"/>
          <p:nvPr/>
        </p:nvSpPr>
        <p:spPr>
          <a:xfrm>
            <a:off x="5540475" y="3223306"/>
            <a:ext cx="9832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400" dirty="0">
                <a:solidFill>
                  <a:schemeClr val="accent1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iteration</a:t>
            </a:r>
            <a:endParaRPr kumimoji="1" lang="ko-Kore-KR" altLang="en-US" sz="1400" dirty="0">
              <a:solidFill>
                <a:schemeClr val="accent1"/>
              </a:solidFill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569FCE8-5A60-9447-8B1A-46FFA3436028}"/>
              </a:ext>
            </a:extLst>
          </p:cNvPr>
          <p:cNvSpPr txBox="1"/>
          <p:nvPr/>
        </p:nvSpPr>
        <p:spPr>
          <a:xfrm>
            <a:off x="9330810" y="2958606"/>
            <a:ext cx="30922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l-GR" altLang="ko-KR" sz="1400" dirty="0">
                <a:solidFill>
                  <a:schemeClr val="accent1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ε-</a:t>
            </a:r>
            <a:r>
              <a:rPr kumimoji="1" lang="en" altLang="ko-KR" sz="1400" dirty="0">
                <a:solidFill>
                  <a:schemeClr val="accent1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greedy policy </a:t>
            </a:r>
            <a:r>
              <a:rPr kumimoji="1" lang="ko-KR" altLang="en-US" sz="1400" dirty="0">
                <a:solidFill>
                  <a:schemeClr val="accent1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이용해 </a:t>
            </a:r>
            <a:r>
              <a:rPr kumimoji="1" lang="en-US" altLang="ko-KR" sz="1400" dirty="0">
                <a:solidFill>
                  <a:schemeClr val="accent1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action </a:t>
            </a:r>
            <a:r>
              <a:rPr kumimoji="1" lang="ko-KR" altLang="en-US" sz="1400" dirty="0">
                <a:solidFill>
                  <a:schemeClr val="accent1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선택</a:t>
            </a:r>
            <a:endParaRPr kumimoji="1" lang="ko-Kore-KR" altLang="en-US" sz="1400" dirty="0">
              <a:solidFill>
                <a:schemeClr val="accent1"/>
              </a:solidFill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80E139F-D42D-DC42-B91F-EB830BA8F55B}"/>
              </a:ext>
            </a:extLst>
          </p:cNvPr>
          <p:cNvSpPr txBox="1"/>
          <p:nvPr/>
        </p:nvSpPr>
        <p:spPr>
          <a:xfrm>
            <a:off x="10013750" y="3358496"/>
            <a:ext cx="21827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1400" dirty="0">
                <a:solidFill>
                  <a:schemeClr val="accent1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고정 길이 </a:t>
            </a:r>
            <a:r>
              <a:rPr kumimoji="1" lang="en-US" altLang="ko-Kore-KR" sz="1400" dirty="0">
                <a:solidFill>
                  <a:schemeClr val="accent1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representation</a:t>
            </a:r>
            <a:endParaRPr kumimoji="1" lang="ko-Kore-KR" altLang="en-US" sz="1400" dirty="0">
              <a:solidFill>
                <a:schemeClr val="accent1"/>
              </a:solidFill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BA0EF72-6BE0-654E-BDF5-9E2BAB94B77E}"/>
              </a:ext>
            </a:extLst>
          </p:cNvPr>
          <p:cNvSpPr txBox="1"/>
          <p:nvPr/>
        </p:nvSpPr>
        <p:spPr>
          <a:xfrm>
            <a:off x="8978053" y="3550414"/>
            <a:ext cx="21827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400" dirty="0">
                <a:solidFill>
                  <a:schemeClr val="accent1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experience </a:t>
            </a:r>
            <a:r>
              <a:rPr kumimoji="1" lang="ko-Kore-KR" altLang="en-US" sz="1400" dirty="0">
                <a:solidFill>
                  <a:schemeClr val="accent1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저장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E810A77-5C1B-4F45-8B2E-1ABDEBA7428D}"/>
              </a:ext>
            </a:extLst>
          </p:cNvPr>
          <p:cNvSpPr txBox="1"/>
          <p:nvPr/>
        </p:nvSpPr>
        <p:spPr>
          <a:xfrm>
            <a:off x="10648890" y="3664328"/>
            <a:ext cx="21827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400" dirty="0">
                <a:solidFill>
                  <a:schemeClr val="accent1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experience replay</a:t>
            </a:r>
            <a:endParaRPr kumimoji="1" lang="ko-Kore-KR" altLang="en-US" sz="1400" dirty="0">
              <a:solidFill>
                <a:schemeClr val="accent1"/>
              </a:solidFill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0115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FF3D356-14FB-0E40-AC56-F91556C570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114" y="1081825"/>
            <a:ext cx="11276086" cy="5284792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Deep Q-Learning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은 기존의 </a:t>
            </a:r>
            <a:r>
              <a:rPr kumimoji="1" lang="en-US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online Q-Learning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과 비교했을 때 다음과 같은 장점을 가진다</a:t>
            </a:r>
            <a:r>
              <a:rPr kumimoji="1" lang="en-US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.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각 </a:t>
            </a:r>
            <a:r>
              <a:rPr kumimoji="1" lang="en-US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experience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의 </a:t>
            </a:r>
            <a:r>
              <a:rPr kumimoji="1" lang="en-US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step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이 잠재적으로 다양한 시각의 </a:t>
            </a:r>
            <a:r>
              <a:rPr kumimoji="1" lang="en-US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weight update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에 이용되기 때문에 데이터 효율성 면에서 좋다</a:t>
            </a:r>
            <a:r>
              <a:rPr kumimoji="1" lang="en-US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.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연속된 샘플들은 서로 강한 상관 관계를 가지기 때문에 그것들을 가지고 바로 학습을 진행하는 것은 효과적이지 않다</a:t>
            </a:r>
            <a:r>
              <a:rPr kumimoji="1" lang="en-US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.</a:t>
            </a:r>
          </a:p>
          <a:p>
            <a:pPr lvl="2">
              <a:lnSpc>
                <a:spcPct val="150000"/>
              </a:lnSpc>
            </a:pP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샘플들을 랜덤으로 선택함으로써 상관 관계를 깨뜨리고</a:t>
            </a:r>
            <a:r>
              <a:rPr kumimoji="1" lang="en-US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, 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결과적으로 </a:t>
            </a:r>
            <a:r>
              <a:rPr kumimoji="1" lang="en-US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update 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과정의 </a:t>
            </a:r>
            <a:r>
              <a:rPr kumimoji="1" lang="en-US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variance</a:t>
            </a:r>
            <a:r>
              <a:rPr kumimoji="1" lang="ko-KR" altLang="en-US" sz="1400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를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낮출 수 있다</a:t>
            </a:r>
            <a:r>
              <a:rPr kumimoji="1" lang="en-US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.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on-policy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로 학습하는 경우</a:t>
            </a:r>
            <a:r>
              <a:rPr kumimoji="1" lang="en-US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, 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현재 </a:t>
            </a:r>
            <a:r>
              <a:rPr kumimoji="1" lang="en-US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parameter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들이 학습된 다음에 다음 데이터 샘플을 결정</a:t>
            </a:r>
            <a:endParaRPr kumimoji="1" lang="en-US" altLang="ko-KR" sz="140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 lvl="2">
              <a:lnSpc>
                <a:spcPct val="150000"/>
              </a:lnSpc>
            </a:pPr>
            <a:r>
              <a:rPr kumimoji="1" lang="en-US" altLang="ko-KR" sz="1400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eg</a:t>
            </a:r>
            <a:r>
              <a:rPr kumimoji="1" lang="en-US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) maximizing action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이 </a:t>
            </a:r>
            <a:r>
              <a:rPr kumimoji="1" lang="en-US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‘move left’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인 경우</a:t>
            </a:r>
            <a:r>
              <a:rPr kumimoji="1" lang="en-US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, training sample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들은 왼쪽에 위치한 </a:t>
            </a:r>
            <a:r>
              <a:rPr kumimoji="1" lang="ko-KR" altLang="en-US" sz="1400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샘플들로만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이뤄지게 될 것</a:t>
            </a:r>
            <a:r>
              <a:rPr kumimoji="1" lang="en-US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.</a:t>
            </a:r>
          </a:p>
          <a:p>
            <a:pPr lvl="2">
              <a:lnSpc>
                <a:spcPct val="150000"/>
              </a:lnSpc>
            </a:pP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이렇게 되면 예상치 못한 </a:t>
            </a:r>
            <a:r>
              <a:rPr kumimoji="1" lang="en-US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feedback loop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가 발생 </a:t>
            </a:r>
            <a:r>
              <a:rPr kumimoji="1" lang="en-US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+ parameter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들이 </a:t>
            </a:r>
            <a:r>
              <a:rPr kumimoji="1" lang="en-US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local minimum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에 빠지거나 발산하는 경우 발생</a:t>
            </a:r>
            <a:endParaRPr kumimoji="1" lang="en-US" altLang="ko-KR" sz="140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 lvl="2">
              <a:lnSpc>
                <a:spcPct val="150000"/>
              </a:lnSpc>
            </a:pPr>
            <a:r>
              <a:rPr kumimoji="1" lang="en-US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experience replay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의 경우 </a:t>
            </a:r>
            <a:r>
              <a:rPr kumimoji="1" lang="en-US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off-policy</a:t>
            </a:r>
            <a:r>
              <a:rPr kumimoji="1" lang="ko-KR" altLang="en-US" sz="1400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를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사용해야 함</a:t>
            </a:r>
            <a:endParaRPr kumimoji="1" lang="en-US" altLang="ko-KR" sz="140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 lvl="3">
              <a:lnSpc>
                <a:spcPct val="150000"/>
              </a:lnSpc>
            </a:pPr>
            <a:r>
              <a:rPr kumimoji="1" lang="en-US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behavior policy(action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을 결정하는 </a:t>
            </a:r>
            <a:r>
              <a:rPr kumimoji="1" lang="en-US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policy)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와 </a:t>
            </a:r>
            <a:r>
              <a:rPr kumimoji="1" lang="en-US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target policy(current parameter)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가 다르기 때문이다</a:t>
            </a:r>
            <a:r>
              <a:rPr kumimoji="1" lang="en-US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kumimoji="1" lang="en-US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experience replay</a:t>
            </a:r>
            <a:r>
              <a:rPr kumimoji="1" lang="ko-KR" altLang="en-US" sz="1400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를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사용하면</a:t>
            </a:r>
            <a:endParaRPr kumimoji="1" lang="en-US" altLang="ko-KR" sz="140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 lvl="1">
              <a:lnSpc>
                <a:spcPct val="150000"/>
              </a:lnSpc>
            </a:pP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과거 </a:t>
            </a:r>
            <a:r>
              <a:rPr kumimoji="1" lang="en-US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state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에 대해 평균을 낸 </a:t>
            </a:r>
            <a:r>
              <a:rPr kumimoji="1" lang="en-US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behavior distribution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을 만들어 낼 수 있으며</a:t>
            </a:r>
            <a:endParaRPr kumimoji="1" lang="en-US" altLang="ko-KR" sz="140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 lvl="1">
              <a:lnSpc>
                <a:spcPct val="150000"/>
              </a:lnSpc>
            </a:pPr>
            <a:r>
              <a:rPr kumimoji="1" lang="en-US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learning distribution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을 </a:t>
            </a:r>
            <a:r>
              <a:rPr kumimoji="1" lang="ko-KR" altLang="en-US" sz="1400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스무딩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시켜 </a:t>
            </a:r>
            <a:r>
              <a:rPr kumimoji="1" lang="en-US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parameter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에 대한 </a:t>
            </a:r>
            <a:r>
              <a:rPr kumimoji="1" lang="en-US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oscillation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이나 </a:t>
            </a:r>
            <a:r>
              <a:rPr kumimoji="1" lang="en-US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divergence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을 막을 수 있다</a:t>
            </a:r>
            <a:r>
              <a:rPr kumimoji="1" lang="en-US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가장 최근에 발생한 </a:t>
            </a:r>
            <a:r>
              <a:rPr kumimoji="1" lang="en-US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N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개의 </a:t>
            </a:r>
            <a:r>
              <a:rPr kumimoji="1" lang="en-US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experience tuple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만 </a:t>
            </a:r>
            <a:r>
              <a:rPr kumimoji="1" lang="en-US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replay memory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에 저장 </a:t>
            </a:r>
            <a:r>
              <a:rPr kumimoji="1" lang="en-US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+ update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시 랜덤으로 데이터셋에서 샘플을 뽑는다</a:t>
            </a:r>
            <a:r>
              <a:rPr kumimoji="1" lang="en-US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.</a:t>
            </a:r>
          </a:p>
          <a:p>
            <a:pPr lvl="1">
              <a:lnSpc>
                <a:spcPct val="150000"/>
              </a:lnSpc>
            </a:pPr>
            <a:endParaRPr kumimoji="1" lang="en-US" altLang="ko-KR" sz="140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 lvl="1">
              <a:lnSpc>
                <a:spcPct val="150000"/>
              </a:lnSpc>
            </a:pPr>
            <a:endParaRPr kumimoji="1" lang="en-US" altLang="ko-KR" sz="140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BFAC101-E817-C14D-A836-1CEDD4721A08}"/>
              </a:ext>
            </a:extLst>
          </p:cNvPr>
          <p:cNvGrpSpPr/>
          <p:nvPr/>
        </p:nvGrpSpPr>
        <p:grpSpPr>
          <a:xfrm>
            <a:off x="-1020736" y="178129"/>
            <a:ext cx="8475785" cy="584775"/>
            <a:chOff x="1282990" y="449482"/>
            <a:chExt cx="8475785" cy="58477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40D950B-2404-0A4B-9F3F-5ABEF7D4E007}"/>
                </a:ext>
              </a:extLst>
            </p:cNvPr>
            <p:cNvSpPr txBox="1"/>
            <p:nvPr/>
          </p:nvSpPr>
          <p:spPr>
            <a:xfrm>
              <a:off x="1282990" y="449482"/>
              <a:ext cx="847578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b="1" spc="-150" dirty="0">
                  <a:solidFill>
                    <a:schemeClr val="accent1"/>
                  </a:solidFill>
                  <a:latin typeface="NanumSquareOTF_ac Bold" panose="020B0600000101010101" pitchFamily="34" charset="-127"/>
                  <a:ea typeface="NanumSquareOTF_ac Bold" panose="020B0600000101010101" pitchFamily="34" charset="-127"/>
                </a:rPr>
                <a:t>Deep Reinforcement Learning</a:t>
              </a:r>
              <a:endParaRPr lang="ko-KR" altLang="en-US" sz="3200" b="1" spc="-150" dirty="0">
                <a:solidFill>
                  <a:schemeClr val="accent1"/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4D5C90B-A954-634D-B8B9-B590947D2B96}"/>
                </a:ext>
              </a:extLst>
            </p:cNvPr>
            <p:cNvSpPr txBox="1"/>
            <p:nvPr/>
          </p:nvSpPr>
          <p:spPr>
            <a:xfrm>
              <a:off x="2491326" y="496769"/>
              <a:ext cx="42351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 b="1" spc="-150" dirty="0">
                  <a:solidFill>
                    <a:schemeClr val="accent1"/>
                  </a:solidFill>
                  <a:latin typeface="NanumSquareOTF_ac Bold" panose="020B0600000101010101" pitchFamily="34" charset="-127"/>
                  <a:ea typeface="NanumSquareOTF_ac Bold" panose="020B0600000101010101" pitchFamily="34" charset="-127"/>
                </a:rPr>
                <a:t>4.</a:t>
              </a:r>
              <a:endParaRPr lang="ko-KR" altLang="en-US" sz="2400" b="1" spc="-150" dirty="0">
                <a:solidFill>
                  <a:schemeClr val="accent1"/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124150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FF3D356-14FB-0E40-AC56-F91556C570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114" y="1128045"/>
            <a:ext cx="11276086" cy="6494804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raw Atari frame: 210 * 160 with 128 color palette</a:t>
            </a:r>
          </a:p>
          <a:p>
            <a:pPr lvl="1">
              <a:lnSpc>
                <a:spcPct val="150000"/>
              </a:lnSpc>
            </a:pP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이것을 그대로 사용하는 것은 </a:t>
            </a:r>
            <a:r>
              <a:rPr kumimoji="1" lang="ko-KR" altLang="en-US" sz="1400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계산량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면에서 비효율적이기 때문에 차원을 축소하는 </a:t>
            </a:r>
            <a:r>
              <a:rPr kumimoji="1" lang="ko-KR" altLang="en-US" sz="1400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전처리를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진행</a:t>
            </a:r>
            <a:endParaRPr kumimoji="1" lang="en-US" altLang="ko-KR" sz="140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 lvl="2">
              <a:lnSpc>
                <a:spcPct val="150000"/>
              </a:lnSpc>
            </a:pPr>
            <a:r>
              <a:rPr kumimoji="1" lang="en-US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RGB =&gt; gray-scale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로 변환하고 </a:t>
            </a:r>
            <a:r>
              <a:rPr kumimoji="1" lang="en-US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110*84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로 다운 샘플링</a:t>
            </a:r>
            <a:endParaRPr kumimoji="1" lang="en-US" altLang="ko-KR" sz="140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 lvl="2">
              <a:lnSpc>
                <a:spcPct val="150000"/>
              </a:lnSpc>
            </a:pPr>
            <a:r>
              <a:rPr kumimoji="1" lang="en-US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84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*</a:t>
            </a:r>
            <a:r>
              <a:rPr kumimoji="1" lang="en-US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84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로 </a:t>
            </a:r>
            <a:r>
              <a:rPr kumimoji="1" lang="en-US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playing area</a:t>
            </a:r>
            <a:r>
              <a:rPr kumimoji="1" lang="ko-KR" altLang="en-US" sz="1400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를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</a:t>
            </a:r>
            <a:r>
              <a:rPr kumimoji="1" lang="en-US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crop</a:t>
            </a:r>
          </a:p>
          <a:p>
            <a:pPr lvl="3">
              <a:lnSpc>
                <a:spcPct val="150000"/>
              </a:lnSpc>
            </a:pPr>
            <a:r>
              <a:rPr kumimoji="1" lang="en-US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GPU</a:t>
            </a:r>
            <a:r>
              <a:rPr kumimoji="1" lang="ko-KR" altLang="en-US" sz="1400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를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이용한 </a:t>
            </a:r>
            <a:r>
              <a:rPr kumimoji="1" lang="en-US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2D convolution 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수행 시 </a:t>
            </a:r>
            <a:r>
              <a:rPr kumimoji="1" lang="en-US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square 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형식의 </a:t>
            </a:r>
            <a:r>
              <a:rPr kumimoji="1" lang="en-US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input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이여야 하기 때문</a:t>
            </a:r>
            <a:endParaRPr kumimoji="1" lang="en-US" altLang="ko-KR" sz="140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function </a:t>
            </a:r>
            <a:r>
              <a:rPr kumimoji="1" lang="el-GR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Φ</a:t>
            </a:r>
            <a:r>
              <a:rPr kumimoji="1" lang="en-US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: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전처리 작업 수행</a:t>
            </a:r>
            <a:endParaRPr kumimoji="1" lang="en-US" altLang="ko-KR" sz="140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 lvl="1">
              <a:lnSpc>
                <a:spcPct val="150000"/>
              </a:lnSpc>
            </a:pPr>
            <a:r>
              <a:rPr kumimoji="1" lang="en-US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Q-function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의 </a:t>
            </a:r>
            <a:r>
              <a:rPr kumimoji="1" lang="en-US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input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을 만들어내기 위해 가장 최근 </a:t>
            </a:r>
            <a:r>
              <a:rPr kumimoji="1" lang="en-US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4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개의 프레임</a:t>
            </a:r>
            <a:r>
              <a:rPr kumimoji="1" lang="en-US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(4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개의 프레임이 하나의 화면을 구성</a:t>
            </a:r>
            <a:r>
              <a:rPr kumimoji="1" lang="en-US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)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에 대해 전처리 진행 </a:t>
            </a:r>
            <a:r>
              <a:rPr kumimoji="1" lang="en-US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+ 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저장</a:t>
            </a:r>
            <a:endParaRPr kumimoji="1" lang="en-US" altLang="ko-KR" sz="140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Q-function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을 </a:t>
            </a:r>
            <a:r>
              <a:rPr kumimoji="1" lang="en-US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parameterize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하기 위해 가능한 </a:t>
            </a:r>
            <a:r>
              <a:rPr kumimoji="1" lang="en-US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action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에 대해 각각 분리된 </a:t>
            </a:r>
            <a:r>
              <a:rPr kumimoji="1" lang="en-US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output unit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을 만들어서 사용한다</a:t>
            </a:r>
            <a:r>
              <a:rPr kumimoji="1" lang="en-US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.</a:t>
            </a:r>
          </a:p>
          <a:p>
            <a:pPr lvl="1">
              <a:lnSpc>
                <a:spcPct val="150000"/>
              </a:lnSpc>
            </a:pP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이때 </a:t>
            </a:r>
            <a:r>
              <a:rPr kumimoji="1" lang="en-US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input</a:t>
            </a:r>
            <a:r>
              <a:rPr kumimoji="1" lang="ko-KR" altLang="en-US" sz="1400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으로는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</a:t>
            </a:r>
            <a:r>
              <a:rPr kumimoji="1" lang="en-US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state representation(history)</a:t>
            </a:r>
            <a:r>
              <a:rPr kumimoji="1" lang="ko-KR" altLang="en-US" sz="1400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를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받는다</a:t>
            </a:r>
            <a:r>
              <a:rPr kumimoji="1" lang="en-US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.</a:t>
            </a:r>
          </a:p>
          <a:p>
            <a:pPr lvl="1">
              <a:lnSpc>
                <a:spcPct val="150000"/>
              </a:lnSpc>
            </a:pP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이렇게 되면 </a:t>
            </a:r>
            <a:r>
              <a:rPr kumimoji="1" lang="en-US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output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은 </a:t>
            </a:r>
            <a:r>
              <a:rPr kumimoji="1" lang="en-US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input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에서 수행 가능한 </a:t>
            </a:r>
            <a:r>
              <a:rPr kumimoji="1" lang="en-US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action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들의 </a:t>
            </a:r>
            <a:r>
              <a:rPr kumimoji="1" lang="en-US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Q-value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가 된다</a:t>
            </a:r>
            <a:r>
              <a:rPr kumimoji="1" lang="en-US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.</a:t>
            </a:r>
          </a:p>
          <a:p>
            <a:pPr lvl="1">
              <a:lnSpc>
                <a:spcPct val="150000"/>
              </a:lnSpc>
            </a:pPr>
            <a:r>
              <a:rPr kumimoji="1" lang="ko-KR" altLang="en-US" sz="1400" dirty="0">
                <a:highlight>
                  <a:srgbClr val="FFFF00"/>
                </a:highlight>
                <a:latin typeface="NanumSquareOTF_ac" panose="020B0600000101010101" pitchFamily="34" charset="-127"/>
                <a:ea typeface="NanumSquareOTF_ac" panose="020B0600000101010101" pitchFamily="34" charset="-127"/>
              </a:rPr>
              <a:t>한번의 </a:t>
            </a:r>
            <a:r>
              <a:rPr kumimoji="1" lang="en-US" altLang="ko-KR" sz="1400" dirty="0">
                <a:highlight>
                  <a:srgbClr val="FFFF00"/>
                </a:highlight>
                <a:latin typeface="NanumSquareOTF_ac" panose="020B0600000101010101" pitchFamily="34" charset="-127"/>
                <a:ea typeface="NanumSquareOTF_ac" panose="020B0600000101010101" pitchFamily="34" charset="-127"/>
              </a:rPr>
              <a:t>forward pass</a:t>
            </a:r>
            <a:r>
              <a:rPr kumimoji="1" lang="ko-KR" altLang="en-US" sz="1400" dirty="0">
                <a:highlight>
                  <a:srgbClr val="FFFF00"/>
                </a:highlight>
                <a:latin typeface="NanumSquareOTF_ac" panose="020B0600000101010101" pitchFamily="34" charset="-127"/>
                <a:ea typeface="NanumSquareOTF_ac" panose="020B0600000101010101" pitchFamily="34" charset="-127"/>
              </a:rPr>
              <a:t>로 주어진 </a:t>
            </a:r>
            <a:r>
              <a:rPr kumimoji="1" lang="en-US" altLang="ko-KR" sz="1400" dirty="0">
                <a:highlight>
                  <a:srgbClr val="FFFF00"/>
                </a:highlight>
                <a:latin typeface="NanumSquareOTF_ac" panose="020B0600000101010101" pitchFamily="34" charset="-127"/>
                <a:ea typeface="NanumSquareOTF_ac" panose="020B0600000101010101" pitchFamily="34" charset="-127"/>
              </a:rPr>
              <a:t>state</a:t>
            </a:r>
            <a:r>
              <a:rPr kumimoji="1" lang="ko-KR" altLang="en-US" sz="1400" dirty="0">
                <a:highlight>
                  <a:srgbClr val="FFFF00"/>
                </a:highlight>
                <a:latin typeface="NanumSquareOTF_ac" panose="020B0600000101010101" pitchFamily="34" charset="-127"/>
                <a:ea typeface="NanumSquareOTF_ac" panose="020B0600000101010101" pitchFamily="34" charset="-127"/>
              </a:rPr>
              <a:t>에 대해 가능한 모든 </a:t>
            </a:r>
            <a:r>
              <a:rPr kumimoji="1" lang="en-US" altLang="ko-KR" sz="1400" dirty="0">
                <a:highlight>
                  <a:srgbClr val="FFFF00"/>
                </a:highlight>
                <a:latin typeface="NanumSquareOTF_ac" panose="020B0600000101010101" pitchFamily="34" charset="-127"/>
                <a:ea typeface="NanumSquareOTF_ac" panose="020B0600000101010101" pitchFamily="34" charset="-127"/>
              </a:rPr>
              <a:t>action</a:t>
            </a:r>
            <a:r>
              <a:rPr kumimoji="1" lang="ko-KR" altLang="en-US" sz="1400" dirty="0">
                <a:highlight>
                  <a:srgbClr val="FFFF00"/>
                </a:highlight>
                <a:latin typeface="NanumSquareOTF_ac" panose="020B0600000101010101" pitchFamily="34" charset="-127"/>
                <a:ea typeface="NanumSquareOTF_ac" panose="020B0600000101010101" pitchFamily="34" charset="-127"/>
              </a:rPr>
              <a:t>의 </a:t>
            </a:r>
            <a:r>
              <a:rPr kumimoji="1" lang="en-US" altLang="ko-KR" sz="1400" dirty="0">
                <a:highlight>
                  <a:srgbClr val="FFFF00"/>
                </a:highlight>
                <a:latin typeface="NanumSquareOTF_ac" panose="020B0600000101010101" pitchFamily="34" charset="-127"/>
                <a:ea typeface="NanumSquareOTF_ac" panose="020B0600000101010101" pitchFamily="34" charset="-127"/>
              </a:rPr>
              <a:t>Q-value</a:t>
            </a:r>
            <a:r>
              <a:rPr kumimoji="1" lang="ko-KR" altLang="en-US" sz="1400" dirty="0" err="1">
                <a:highlight>
                  <a:srgbClr val="FFFF00"/>
                </a:highlight>
                <a:latin typeface="NanumSquareOTF_ac" panose="020B0600000101010101" pitchFamily="34" charset="-127"/>
                <a:ea typeface="NanumSquareOTF_ac" panose="020B0600000101010101" pitchFamily="34" charset="-127"/>
              </a:rPr>
              <a:t>를</a:t>
            </a:r>
            <a:r>
              <a:rPr kumimoji="1" lang="ko-KR" altLang="en-US" sz="1400" dirty="0">
                <a:highlight>
                  <a:srgbClr val="FFFF00"/>
                </a:highlight>
                <a:latin typeface="NanumSquareOTF_ac" panose="020B0600000101010101" pitchFamily="34" charset="-127"/>
                <a:ea typeface="NanumSquareOTF_ac" panose="020B0600000101010101" pitchFamily="34" charset="-127"/>
              </a:rPr>
              <a:t> 계산할 수 있기 때문에 효율적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이다</a:t>
            </a:r>
            <a:r>
              <a:rPr kumimoji="1" lang="en-US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.</a:t>
            </a:r>
          </a:p>
          <a:p>
            <a:pPr marL="0" indent="0">
              <a:lnSpc>
                <a:spcPct val="150000"/>
              </a:lnSpc>
              <a:buNone/>
            </a:pPr>
            <a:endParaRPr kumimoji="1" lang="en-US" altLang="ko-KR" sz="180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BFAC101-E817-C14D-A836-1CEDD4721A08}"/>
              </a:ext>
            </a:extLst>
          </p:cNvPr>
          <p:cNvGrpSpPr/>
          <p:nvPr/>
        </p:nvGrpSpPr>
        <p:grpSpPr>
          <a:xfrm>
            <a:off x="-1020737" y="178129"/>
            <a:ext cx="10198919" cy="584775"/>
            <a:chOff x="1282989" y="449482"/>
            <a:chExt cx="10198919" cy="58477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40D950B-2404-0A4B-9F3F-5ABEF7D4E007}"/>
                </a:ext>
              </a:extLst>
            </p:cNvPr>
            <p:cNvSpPr txBox="1"/>
            <p:nvPr/>
          </p:nvSpPr>
          <p:spPr>
            <a:xfrm>
              <a:off x="1282989" y="449482"/>
              <a:ext cx="1019891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b="1" spc="-150" dirty="0">
                  <a:solidFill>
                    <a:schemeClr val="accent1"/>
                  </a:solidFill>
                  <a:latin typeface="NanumSquareOTF_ac Bold" panose="020B0600000101010101" pitchFamily="34" charset="-127"/>
                  <a:ea typeface="NanumSquareOTF_ac Bold" panose="020B0600000101010101" pitchFamily="34" charset="-127"/>
                </a:rPr>
                <a:t>Preprocessing and Model Architecture</a:t>
              </a:r>
              <a:endParaRPr lang="ko-KR" altLang="en-US" sz="3200" b="1" spc="-150" dirty="0">
                <a:solidFill>
                  <a:schemeClr val="accent1"/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4D5C90B-A954-634D-B8B9-B590947D2B96}"/>
                </a:ext>
              </a:extLst>
            </p:cNvPr>
            <p:cNvSpPr txBox="1"/>
            <p:nvPr/>
          </p:nvSpPr>
          <p:spPr>
            <a:xfrm>
              <a:off x="2407168" y="496769"/>
              <a:ext cx="59183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 b="1" spc="-150" dirty="0">
                  <a:solidFill>
                    <a:schemeClr val="accent1"/>
                  </a:solidFill>
                  <a:latin typeface="NanumSquareOTF_ac Bold" panose="020B0600000101010101" pitchFamily="34" charset="-127"/>
                  <a:ea typeface="NanumSquareOTF_ac Bold" panose="020B0600000101010101" pitchFamily="34" charset="-127"/>
                </a:rPr>
                <a:t>4.1</a:t>
              </a:r>
              <a:endParaRPr lang="ko-KR" altLang="en-US" sz="2400" b="1" spc="-150" dirty="0">
                <a:solidFill>
                  <a:schemeClr val="accent1"/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47034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FF3D356-14FB-0E40-AC56-F91556C570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114" y="3563595"/>
            <a:ext cx="11276086" cy="4059253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구조</a:t>
            </a:r>
            <a:endParaRPr kumimoji="1" lang="en-US" altLang="ko-KR" sz="140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 lvl="1">
              <a:lnSpc>
                <a:spcPct val="150000"/>
              </a:lnSpc>
            </a:pPr>
            <a:r>
              <a:rPr kumimoji="1" lang="en-US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input: </a:t>
            </a:r>
            <a:r>
              <a:rPr kumimoji="1" lang="el-GR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Φ</a:t>
            </a:r>
            <a:r>
              <a:rPr kumimoji="1" lang="ko-KR" altLang="en-US" sz="1400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를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통해 전처리 한 </a:t>
            </a:r>
            <a:r>
              <a:rPr kumimoji="1" lang="en-US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84*84*4 image</a:t>
            </a:r>
          </a:p>
          <a:p>
            <a:pPr lvl="1">
              <a:lnSpc>
                <a:spcPct val="150000"/>
              </a:lnSpc>
            </a:pP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첫번째 </a:t>
            </a:r>
            <a:r>
              <a:rPr kumimoji="1" lang="ko-KR" altLang="en-US" sz="1400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은닉층</a:t>
            </a:r>
            <a:r>
              <a:rPr kumimoji="1" lang="en-US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: 16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개의 </a:t>
            </a:r>
            <a:r>
              <a:rPr kumimoji="1" lang="en-US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8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*</a:t>
            </a:r>
            <a:r>
              <a:rPr kumimoji="1" lang="en-US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8 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필터</a:t>
            </a:r>
            <a:r>
              <a:rPr kumimoji="1" lang="en-US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(stride=4)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로 </a:t>
            </a:r>
            <a:r>
              <a:rPr kumimoji="1" lang="ko-KR" altLang="en-US" sz="1400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합성곱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연산 수행 후 </a:t>
            </a:r>
            <a:r>
              <a:rPr kumimoji="1" lang="en-US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rectifier non-</a:t>
            </a:r>
            <a:r>
              <a:rPr kumimoji="1" lang="en-US" altLang="ko-KR" sz="1400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linearlity</a:t>
            </a:r>
            <a:r>
              <a:rPr kumimoji="1" lang="en-US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(</a:t>
            </a:r>
            <a:r>
              <a:rPr kumimoji="1" lang="en-US" altLang="ko-KR" sz="1400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eg.</a:t>
            </a:r>
            <a:r>
              <a:rPr kumimoji="1" lang="en-US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</a:t>
            </a:r>
            <a:r>
              <a:rPr kumimoji="1" lang="en-US" altLang="ko-KR" sz="1400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relu</a:t>
            </a:r>
            <a:r>
              <a:rPr kumimoji="1" lang="en-US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) 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수행</a:t>
            </a:r>
            <a:endParaRPr kumimoji="1" lang="en-US" altLang="ko-KR" sz="140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 lvl="1">
              <a:lnSpc>
                <a:spcPct val="150000"/>
              </a:lnSpc>
            </a:pP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두번째 </a:t>
            </a:r>
            <a:r>
              <a:rPr kumimoji="1" lang="ko-KR" altLang="en-US" sz="1400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은닉층</a:t>
            </a:r>
            <a:r>
              <a:rPr kumimoji="1" lang="en-US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: 32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개의 </a:t>
            </a:r>
            <a:r>
              <a:rPr kumimoji="1" lang="en-US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4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*</a:t>
            </a:r>
            <a:r>
              <a:rPr kumimoji="1" lang="en-US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4 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필터</a:t>
            </a:r>
            <a:r>
              <a:rPr kumimoji="1" lang="en-US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(stride=2)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로 </a:t>
            </a:r>
            <a:r>
              <a:rPr kumimoji="1" lang="ko-KR" altLang="en-US" sz="1400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합성곱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연산 수행 후 </a:t>
            </a:r>
            <a:r>
              <a:rPr kumimoji="1" lang="en-US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rectifier non-linearity 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수행</a:t>
            </a:r>
            <a:endParaRPr kumimoji="1" lang="en-US" altLang="ko-KR" sz="140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 lvl="1">
              <a:lnSpc>
                <a:spcPct val="150000"/>
              </a:lnSpc>
            </a:pP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마지막 </a:t>
            </a:r>
            <a:r>
              <a:rPr kumimoji="1" lang="ko-KR" altLang="en-US" sz="1400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은닉층</a:t>
            </a:r>
            <a:r>
              <a:rPr kumimoji="1" lang="en-US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: 256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개의 </a:t>
            </a:r>
            <a:r>
              <a:rPr kumimoji="1" lang="en-US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rectifier unit</a:t>
            </a:r>
            <a:r>
              <a:rPr kumimoji="1" lang="ko-KR" altLang="en-US" sz="1400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으로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구성된 </a:t>
            </a:r>
            <a:r>
              <a:rPr kumimoji="1" lang="en-US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fully-connected layer</a:t>
            </a:r>
          </a:p>
          <a:p>
            <a:pPr lvl="1">
              <a:lnSpc>
                <a:spcPct val="150000"/>
              </a:lnSpc>
            </a:pPr>
            <a:r>
              <a:rPr kumimoji="1" lang="ko-KR" altLang="en-US" sz="1400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출력층</a:t>
            </a:r>
            <a:r>
              <a:rPr kumimoji="1" lang="en-US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: 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가능한 </a:t>
            </a:r>
            <a:r>
              <a:rPr kumimoji="1" lang="en-US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action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에 대한 </a:t>
            </a:r>
            <a:r>
              <a:rPr kumimoji="1" lang="en-US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single output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을 가지는 </a:t>
            </a:r>
            <a:r>
              <a:rPr kumimoji="1" lang="en-US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fully-connected layer</a:t>
            </a:r>
          </a:p>
          <a:p>
            <a:pPr lvl="2">
              <a:lnSpc>
                <a:spcPct val="150000"/>
              </a:lnSpc>
            </a:pP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가능한 </a:t>
            </a:r>
            <a:r>
              <a:rPr kumimoji="1" lang="en-US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action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은 게임의 종류에 따라 </a:t>
            </a:r>
            <a:r>
              <a:rPr kumimoji="1" lang="en-US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4 ~ 18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개로 구성</a:t>
            </a:r>
            <a:endParaRPr kumimoji="1" lang="en-US" altLang="ko-KR" sz="140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BFAC101-E817-C14D-A836-1CEDD4721A08}"/>
              </a:ext>
            </a:extLst>
          </p:cNvPr>
          <p:cNvGrpSpPr/>
          <p:nvPr/>
        </p:nvGrpSpPr>
        <p:grpSpPr>
          <a:xfrm>
            <a:off x="-1020737" y="178129"/>
            <a:ext cx="10198919" cy="584775"/>
            <a:chOff x="1282989" y="449482"/>
            <a:chExt cx="10198919" cy="58477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40D950B-2404-0A4B-9F3F-5ABEF7D4E007}"/>
                </a:ext>
              </a:extLst>
            </p:cNvPr>
            <p:cNvSpPr txBox="1"/>
            <p:nvPr/>
          </p:nvSpPr>
          <p:spPr>
            <a:xfrm>
              <a:off x="1282989" y="449482"/>
              <a:ext cx="1019891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b="1" spc="-150" dirty="0">
                  <a:solidFill>
                    <a:schemeClr val="accent1"/>
                  </a:solidFill>
                  <a:latin typeface="NanumSquareOTF_ac Bold" panose="020B0600000101010101" pitchFamily="34" charset="-127"/>
                  <a:ea typeface="NanumSquareOTF_ac Bold" panose="020B0600000101010101" pitchFamily="34" charset="-127"/>
                </a:rPr>
                <a:t>Preprocessing and Model Architecture</a:t>
              </a:r>
              <a:endParaRPr lang="ko-KR" altLang="en-US" sz="3200" b="1" spc="-150" dirty="0">
                <a:solidFill>
                  <a:schemeClr val="accent1"/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4D5C90B-A954-634D-B8B9-B590947D2B96}"/>
                </a:ext>
              </a:extLst>
            </p:cNvPr>
            <p:cNvSpPr txBox="1"/>
            <p:nvPr/>
          </p:nvSpPr>
          <p:spPr>
            <a:xfrm>
              <a:off x="2407168" y="496769"/>
              <a:ext cx="59183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 b="1" spc="-150" dirty="0">
                  <a:solidFill>
                    <a:schemeClr val="accent1"/>
                  </a:solidFill>
                  <a:latin typeface="NanumSquareOTF_ac Bold" panose="020B0600000101010101" pitchFamily="34" charset="-127"/>
                  <a:ea typeface="NanumSquareOTF_ac Bold" panose="020B0600000101010101" pitchFamily="34" charset="-127"/>
                </a:rPr>
                <a:t>4.1</a:t>
              </a:r>
              <a:endParaRPr lang="ko-KR" altLang="en-US" sz="2400" b="1" spc="-150" dirty="0">
                <a:solidFill>
                  <a:schemeClr val="accent1"/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endParaRPr>
            </a:p>
          </p:txBody>
        </p:sp>
      </p:grpSp>
      <p:pic>
        <p:nvPicPr>
          <p:cNvPr id="9218" name="Picture 2">
            <a:extLst>
              <a:ext uri="{FF2B5EF4-FFF2-40B4-BE49-F238E27FC236}">
                <a16:creationId xmlns:a16="http://schemas.microsoft.com/office/drawing/2014/main" id="{E64968DB-FA5A-2B4A-9AA9-7E8C357F40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2464" y="962519"/>
            <a:ext cx="7167072" cy="2466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85541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FF3D356-14FB-0E40-AC56-F91556C570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114" y="762905"/>
            <a:ext cx="11276086" cy="11238596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7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개의 </a:t>
            </a:r>
            <a:r>
              <a:rPr kumimoji="1" lang="en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ATARI game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에 대해 실험 진행</a:t>
            </a:r>
            <a:r>
              <a:rPr kumimoji="1" lang="en-US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: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</a:t>
            </a:r>
            <a:r>
              <a:rPr kumimoji="1" lang="en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Beam Rider, Breakout, </a:t>
            </a:r>
            <a:r>
              <a:rPr kumimoji="1" lang="en" altLang="ko-KR" sz="1400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Enduro</a:t>
            </a:r>
            <a:r>
              <a:rPr kumimoji="1" lang="en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, Pong, Q*</a:t>
            </a:r>
            <a:r>
              <a:rPr kumimoji="1" lang="en" altLang="ko-KR" sz="1400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bert</a:t>
            </a:r>
            <a:r>
              <a:rPr kumimoji="1" lang="en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, </a:t>
            </a:r>
            <a:r>
              <a:rPr kumimoji="1" lang="en" altLang="ko-KR" sz="1400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Seaquest</a:t>
            </a:r>
            <a:r>
              <a:rPr kumimoji="1" lang="en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, Space Invaders</a:t>
            </a:r>
          </a:p>
          <a:p>
            <a:pPr lvl="1">
              <a:lnSpc>
                <a:spcPct val="150000"/>
              </a:lnSpc>
            </a:pP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각 게임에 대해서는 동일한 네트워크 구조</a:t>
            </a:r>
            <a:r>
              <a:rPr kumimoji="1" lang="en-US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, 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학습 알고리즘</a:t>
            </a:r>
            <a:r>
              <a:rPr kumimoji="1" lang="en-US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, </a:t>
            </a:r>
            <a:r>
              <a:rPr kumimoji="1" lang="ko-KR" altLang="en-US" sz="1400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하이퍼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</a:t>
            </a:r>
            <a:r>
              <a:rPr kumimoji="1" lang="ko-KR" altLang="en-US" sz="1400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파라미터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사용</a:t>
            </a:r>
          </a:p>
          <a:p>
            <a:pPr lvl="2">
              <a:lnSpc>
                <a:spcPct val="150000"/>
              </a:lnSpc>
            </a:pPr>
            <a:r>
              <a:rPr kumimoji="1" lang="en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game-specific 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정보 없이도 다양한 게임에 적용할 수 있음을 보임</a:t>
            </a:r>
          </a:p>
          <a:p>
            <a:pPr lvl="1">
              <a:lnSpc>
                <a:spcPct val="150000"/>
              </a:lnSpc>
            </a:pP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게임마다 </a:t>
            </a:r>
            <a:r>
              <a:rPr kumimoji="1" lang="en" altLang="ko-KR" sz="1400" dirty="0">
                <a:highlight>
                  <a:srgbClr val="FFFF00"/>
                </a:highlight>
                <a:latin typeface="NanumSquareOTF_ac" panose="020B0600000101010101" pitchFamily="34" charset="-127"/>
                <a:ea typeface="NanumSquareOTF_ac" panose="020B0600000101010101" pitchFamily="34" charset="-127"/>
              </a:rPr>
              <a:t>score scale</a:t>
            </a:r>
            <a:r>
              <a:rPr kumimoji="1" lang="ko-KR" altLang="en-US" sz="1400" dirty="0">
                <a:highlight>
                  <a:srgbClr val="FFFF00"/>
                </a:highlight>
                <a:latin typeface="NanumSquareOTF_ac" panose="020B0600000101010101" pitchFamily="34" charset="-127"/>
                <a:ea typeface="NanumSquareOTF_ac" panose="020B0600000101010101" pitchFamily="34" charset="-127"/>
              </a:rPr>
              <a:t>이 다르기 때문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에 학습 시 각 </a:t>
            </a:r>
            <a:r>
              <a:rPr kumimoji="1" lang="ko-KR" altLang="en-US" sz="1400" dirty="0">
                <a:highlight>
                  <a:srgbClr val="FFFF00"/>
                </a:highlight>
                <a:latin typeface="NanumSquareOTF_ac" panose="020B0600000101010101" pitchFamily="34" charset="-127"/>
                <a:ea typeface="NanumSquareOTF_ac" panose="020B0600000101010101" pitchFamily="34" charset="-127"/>
              </a:rPr>
              <a:t>게임</a:t>
            </a:r>
            <a:r>
              <a:rPr kumimoji="1" lang="en-US" altLang="ko-KR" sz="1400" dirty="0">
                <a:highlight>
                  <a:srgbClr val="FFFF00"/>
                </a:highlight>
                <a:latin typeface="NanumSquareOTF_ac" panose="020B0600000101010101" pitchFamily="34" charset="-127"/>
                <a:ea typeface="NanumSquareOTF_ac" panose="020B0600000101010101" pitchFamily="34" charset="-127"/>
              </a:rPr>
              <a:t> </a:t>
            </a:r>
            <a:r>
              <a:rPr kumimoji="1" lang="ko-KR" altLang="en-US" sz="1400" dirty="0">
                <a:highlight>
                  <a:srgbClr val="FFFF00"/>
                </a:highlight>
                <a:latin typeface="NanumSquareOTF_ac" panose="020B0600000101010101" pitchFamily="34" charset="-127"/>
                <a:ea typeface="NanumSquareOTF_ac" panose="020B0600000101010101" pitchFamily="34" charset="-127"/>
              </a:rPr>
              <a:t>별 </a:t>
            </a:r>
            <a:r>
              <a:rPr kumimoji="1" lang="en" altLang="ko-KR" sz="1400" dirty="0">
                <a:highlight>
                  <a:srgbClr val="FFFF00"/>
                </a:highlight>
                <a:latin typeface="NanumSquareOTF_ac" panose="020B0600000101010101" pitchFamily="34" charset="-127"/>
                <a:ea typeface="NanumSquareOTF_ac" panose="020B0600000101010101" pitchFamily="34" charset="-127"/>
              </a:rPr>
              <a:t>reward structure</a:t>
            </a:r>
            <a:r>
              <a:rPr kumimoji="1" lang="ko-KR" altLang="en-US" sz="1400" dirty="0">
                <a:highlight>
                  <a:srgbClr val="FFFF00"/>
                </a:highlight>
                <a:latin typeface="NanumSquareOTF_ac" panose="020B0600000101010101" pitchFamily="34" charset="-127"/>
                <a:ea typeface="NanumSquareOTF_ac" panose="020B0600000101010101" pitchFamily="34" charset="-127"/>
              </a:rPr>
              <a:t>만 수정</a:t>
            </a:r>
          </a:p>
          <a:p>
            <a:pPr lvl="2">
              <a:lnSpc>
                <a:spcPct val="150000"/>
              </a:lnSpc>
            </a:pPr>
            <a:r>
              <a:rPr kumimoji="1" lang="en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positive reward : 1 / negative reward: -1 / unchanged: 0</a:t>
            </a:r>
          </a:p>
          <a:p>
            <a:pPr lvl="2">
              <a:lnSpc>
                <a:spcPct val="150000"/>
              </a:lnSpc>
            </a:pP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게임들의 </a:t>
            </a:r>
            <a:r>
              <a:rPr kumimoji="1" lang="en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error derivative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의 </a:t>
            </a:r>
            <a:r>
              <a:rPr kumimoji="1" lang="en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scale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을 제한하고</a:t>
            </a:r>
            <a:r>
              <a:rPr kumimoji="1" lang="en-US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, 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같은 </a:t>
            </a:r>
            <a:r>
              <a:rPr kumimoji="1" lang="ko-KR" altLang="en-US" sz="1400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학습률을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적용할 수 있음</a:t>
            </a:r>
          </a:p>
          <a:p>
            <a:pPr lvl="2">
              <a:lnSpc>
                <a:spcPct val="150000"/>
              </a:lnSpc>
            </a:pP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하지만 </a:t>
            </a:r>
            <a:r>
              <a:rPr kumimoji="1" lang="en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reward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들 간 차이를 반영하지 못하기 때문에 학습에 영향을 줄 수도 있음</a:t>
            </a:r>
            <a:endParaRPr kumimoji="1" lang="en-US" altLang="ko-KR" sz="140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minibatch = 32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인 </a:t>
            </a:r>
            <a:r>
              <a:rPr kumimoji="1" lang="en" altLang="ko-KR" sz="1400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RMSProp</a:t>
            </a:r>
            <a:r>
              <a:rPr kumimoji="1" lang="en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알고리즘 이용</a:t>
            </a:r>
          </a:p>
          <a:p>
            <a:pPr>
              <a:lnSpc>
                <a:spcPct val="150000"/>
              </a:lnSpc>
            </a:pPr>
            <a:r>
              <a:rPr kumimoji="1" lang="en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behavior policy: </a:t>
            </a:r>
            <a:r>
              <a:rPr kumimoji="1" lang="el-GR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ε-</a:t>
            </a:r>
            <a:r>
              <a:rPr kumimoji="1" lang="en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greedy</a:t>
            </a:r>
          </a:p>
          <a:p>
            <a:pPr lvl="1">
              <a:lnSpc>
                <a:spcPct val="150000"/>
              </a:lnSpc>
            </a:pP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첫 </a:t>
            </a:r>
            <a:r>
              <a:rPr kumimoji="1" lang="en-US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100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만개의 프레임까지는 </a:t>
            </a:r>
            <a:r>
              <a:rPr kumimoji="1" lang="en-US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0.1 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간격으로 </a:t>
            </a:r>
            <a:r>
              <a:rPr kumimoji="1" lang="en-US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1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에서 </a:t>
            </a:r>
            <a:r>
              <a:rPr kumimoji="1" lang="en-US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0.1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까지 </a:t>
            </a:r>
            <a:r>
              <a:rPr kumimoji="1" lang="el-GR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ε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값이 감소</a:t>
            </a:r>
            <a:r>
              <a:rPr kumimoji="1" lang="en-US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,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그 후로는 </a:t>
            </a:r>
            <a:r>
              <a:rPr kumimoji="1" lang="en-US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0.1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로 고정</a:t>
            </a:r>
          </a:p>
          <a:p>
            <a:pPr>
              <a:lnSpc>
                <a:spcPct val="150000"/>
              </a:lnSpc>
            </a:pPr>
            <a:r>
              <a:rPr kumimoji="1" lang="en-US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1000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만개의 프레임으로 학습을 진행</a:t>
            </a:r>
            <a:r>
              <a:rPr kumimoji="1" lang="en-US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, </a:t>
            </a:r>
            <a:r>
              <a:rPr kumimoji="1" lang="en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replay memory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는 가장 최근의 </a:t>
            </a:r>
            <a:r>
              <a:rPr kumimoji="1" lang="en-US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100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만개의 프레임을 저장</a:t>
            </a:r>
          </a:p>
          <a:p>
            <a:pPr>
              <a:lnSpc>
                <a:spcPct val="150000"/>
              </a:lnSpc>
            </a:pPr>
            <a:r>
              <a:rPr kumimoji="1" lang="en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Simple frame-skipping technique 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사용</a:t>
            </a:r>
          </a:p>
          <a:p>
            <a:pPr lvl="1">
              <a:lnSpc>
                <a:spcPct val="150000"/>
              </a:lnSpc>
            </a:pP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모든 프레임을 선택하는 것이 아니라 </a:t>
            </a:r>
            <a:r>
              <a:rPr kumimoji="1" lang="en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k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의 </a:t>
            </a:r>
            <a:r>
              <a:rPr kumimoji="1" lang="ko-KR" altLang="en-US" sz="1400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배수번째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프레임을 선택</a:t>
            </a:r>
          </a:p>
          <a:p>
            <a:pPr lvl="2">
              <a:lnSpc>
                <a:spcPct val="150000"/>
              </a:lnSpc>
            </a:pPr>
            <a:r>
              <a:rPr kumimoji="1" lang="en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Space Invader</a:t>
            </a:r>
            <a:r>
              <a:rPr kumimoji="1" lang="ko-KR" altLang="en-US" sz="1400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를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제외한 모든 게임</a:t>
            </a:r>
            <a:r>
              <a:rPr kumimoji="1" lang="en-US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: </a:t>
            </a:r>
            <a:r>
              <a:rPr kumimoji="1" lang="en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k=4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</a:t>
            </a:r>
            <a:r>
              <a:rPr kumimoji="1" lang="en-US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/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</a:t>
            </a:r>
            <a:r>
              <a:rPr kumimoji="1" lang="en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Space Invader: k=3</a:t>
            </a:r>
          </a:p>
          <a:p>
            <a:pPr lvl="1">
              <a:lnSpc>
                <a:spcPct val="150000"/>
              </a:lnSpc>
            </a:pP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단순히 각 프레임을 선택하는 것이 </a:t>
            </a:r>
            <a:r>
              <a:rPr kumimoji="1" lang="en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skip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하는 것 보다 </a:t>
            </a:r>
            <a:r>
              <a:rPr kumimoji="1" lang="ko-KR" altLang="en-US" sz="1400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계산량은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적지만</a:t>
            </a:r>
            <a:r>
              <a:rPr kumimoji="1" lang="en-US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, 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런타임을 증가시키지 않고도 </a:t>
            </a:r>
            <a:r>
              <a:rPr kumimoji="1" lang="en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agent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가 </a:t>
            </a:r>
            <a:r>
              <a:rPr kumimoji="1" lang="en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k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배 많은 게임을 경험하도록 만들어준다</a:t>
            </a:r>
            <a:r>
              <a:rPr kumimoji="1" lang="en-US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endParaRPr kumimoji="1" lang="ko-KR" altLang="en-US" sz="140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BFAC101-E817-C14D-A836-1CEDD4721A08}"/>
              </a:ext>
            </a:extLst>
          </p:cNvPr>
          <p:cNvGrpSpPr/>
          <p:nvPr/>
        </p:nvGrpSpPr>
        <p:grpSpPr>
          <a:xfrm>
            <a:off x="-1020737" y="178129"/>
            <a:ext cx="5581448" cy="584775"/>
            <a:chOff x="1282989" y="449482"/>
            <a:chExt cx="5581448" cy="58477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40D950B-2404-0A4B-9F3F-5ABEF7D4E007}"/>
                </a:ext>
              </a:extLst>
            </p:cNvPr>
            <p:cNvSpPr txBox="1"/>
            <p:nvPr/>
          </p:nvSpPr>
          <p:spPr>
            <a:xfrm>
              <a:off x="1282989" y="449482"/>
              <a:ext cx="558144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b="1" spc="-150" dirty="0">
                  <a:solidFill>
                    <a:schemeClr val="accent1"/>
                  </a:solidFill>
                  <a:latin typeface="NanumSquareOTF_ac Bold" panose="020B0600000101010101" pitchFamily="34" charset="-127"/>
                  <a:ea typeface="NanumSquareOTF_ac Bold" panose="020B0600000101010101" pitchFamily="34" charset="-127"/>
                </a:rPr>
                <a:t>Experiments</a:t>
              </a:r>
              <a:endParaRPr lang="ko-KR" altLang="en-US" sz="3200" b="1" spc="-150" dirty="0">
                <a:solidFill>
                  <a:schemeClr val="accent1"/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4D5C90B-A954-634D-B8B9-B590947D2B96}"/>
                </a:ext>
              </a:extLst>
            </p:cNvPr>
            <p:cNvSpPr txBox="1"/>
            <p:nvPr/>
          </p:nvSpPr>
          <p:spPr>
            <a:xfrm>
              <a:off x="2491326" y="496769"/>
              <a:ext cx="42351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 b="1" spc="-150" dirty="0">
                  <a:solidFill>
                    <a:schemeClr val="accent1"/>
                  </a:solidFill>
                  <a:latin typeface="NanumSquareOTF_ac Bold" panose="020B0600000101010101" pitchFamily="34" charset="-127"/>
                  <a:ea typeface="NanumSquareOTF_ac Bold" panose="020B0600000101010101" pitchFamily="34" charset="-127"/>
                </a:rPr>
                <a:t>5.</a:t>
              </a:r>
              <a:endParaRPr lang="ko-KR" altLang="en-US" sz="2400" b="1" spc="-150" dirty="0">
                <a:solidFill>
                  <a:schemeClr val="accent1"/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8B81E264-70A8-CC47-801A-678AEBFA4BD0}"/>
              </a:ext>
            </a:extLst>
          </p:cNvPr>
          <p:cNvGrpSpPr/>
          <p:nvPr/>
        </p:nvGrpSpPr>
        <p:grpSpPr>
          <a:xfrm>
            <a:off x="5534064" y="170122"/>
            <a:ext cx="6353136" cy="600788"/>
            <a:chOff x="4171254" y="762904"/>
            <a:chExt cx="6353136" cy="600788"/>
          </a:xfrm>
        </p:grpSpPr>
        <p:pic>
          <p:nvPicPr>
            <p:cNvPr id="1026" name="Picture 2" descr="AtariAge - Atari 5200 Screenshots - Beamrider (Activision)">
              <a:extLst>
                <a:ext uri="{FF2B5EF4-FFF2-40B4-BE49-F238E27FC236}">
                  <a16:creationId xmlns:a16="http://schemas.microsoft.com/office/drawing/2014/main" id="{43842675-8D50-DF41-BB0A-6BEA89545CB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71254" y="762904"/>
              <a:ext cx="946726" cy="5826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Atari 5200: Super Breakout [Atari] - YouTube">
              <a:extLst>
                <a:ext uri="{FF2B5EF4-FFF2-40B4-BE49-F238E27FC236}">
                  <a16:creationId xmlns:a16="http://schemas.microsoft.com/office/drawing/2014/main" id="{900717F2-F495-C947-9520-B33AF76728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65145" y="762904"/>
              <a:ext cx="789390" cy="5920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Enduro (video game) - Wikipedia">
              <a:extLst>
                <a:ext uri="{FF2B5EF4-FFF2-40B4-BE49-F238E27FC236}">
                  <a16:creationId xmlns:a16="http://schemas.microsoft.com/office/drawing/2014/main" id="{AD8273A1-A9A0-514B-8536-A4BDF9016F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86203" y="770172"/>
              <a:ext cx="849965" cy="584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Why Pong scored so highly for Atari | Games | The Guardian">
              <a:extLst>
                <a:ext uri="{FF2B5EF4-FFF2-40B4-BE49-F238E27FC236}">
                  <a16:creationId xmlns:a16="http://schemas.microsoft.com/office/drawing/2014/main" id="{BC4F3288-AA2E-BC42-ADB3-7B03E7629B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59142" y="770172"/>
              <a:ext cx="984275" cy="5905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 descr="Atari - Q-Bert - YouTube">
              <a:extLst>
                <a:ext uri="{FF2B5EF4-FFF2-40B4-BE49-F238E27FC236}">
                  <a16:creationId xmlns:a16="http://schemas.microsoft.com/office/drawing/2014/main" id="{829815A9-0838-5348-9D43-AC6B4A1AED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64529" y="771648"/>
              <a:ext cx="789390" cy="5920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6" name="Picture 12" descr="Seaquest (video game) - Wikipedia">
              <a:extLst>
                <a:ext uri="{FF2B5EF4-FFF2-40B4-BE49-F238E27FC236}">
                  <a16:creationId xmlns:a16="http://schemas.microsoft.com/office/drawing/2014/main" id="{FCE07998-BD6D-9C4E-AC44-26249C0B27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96143" y="770872"/>
              <a:ext cx="994663" cy="5928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8" name="Picture 14" descr="Atari 5200 - Space Invaders - YouTube">
              <a:extLst>
                <a:ext uri="{FF2B5EF4-FFF2-40B4-BE49-F238E27FC236}">
                  <a16:creationId xmlns:a16="http://schemas.microsoft.com/office/drawing/2014/main" id="{70BB7D7C-6CA1-BD4B-B815-8C1E3138395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33030" y="770172"/>
              <a:ext cx="791360" cy="5935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02285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FF3D356-14FB-0E40-AC56-F91556C570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114" y="762905"/>
            <a:ext cx="11397468" cy="11238596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Supervised Learning: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</a:t>
            </a:r>
            <a:r>
              <a:rPr kumimoji="1" lang="en-US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valid set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을 이용해 학습 과정을 평가함으로써 </a:t>
            </a:r>
            <a:r>
              <a:rPr kumimoji="1" lang="en-US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performance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에 대해 살펴볼 수 </a:t>
            </a:r>
            <a:r>
              <a:rPr kumimoji="1" lang="en-US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있음 </a:t>
            </a:r>
            <a:r>
              <a:rPr kumimoji="1" lang="en-US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/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</a:t>
            </a:r>
            <a:r>
              <a:rPr kumimoji="1" lang="ko-KR" altLang="en-US" sz="1400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강화학습</a:t>
            </a:r>
            <a:r>
              <a:rPr kumimoji="1" lang="en-US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: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 실험 과정을 평가하는 것이 쉽지 않음</a:t>
            </a:r>
            <a:endParaRPr kumimoji="1" lang="en-US" altLang="ko-KR" sz="140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>
              <a:lnSpc>
                <a:spcPct val="150000"/>
              </a:lnSpc>
            </a:pPr>
            <a:endParaRPr kumimoji="1" lang="en-US" altLang="ko-KR" sz="140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>
              <a:lnSpc>
                <a:spcPct val="150000"/>
              </a:lnSpc>
            </a:pPr>
            <a:endParaRPr kumimoji="1" lang="en-US" altLang="ko-KR" sz="140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>
              <a:lnSpc>
                <a:spcPct val="150000"/>
              </a:lnSpc>
            </a:pPr>
            <a:endParaRPr kumimoji="1" lang="en-US" altLang="ko-KR" sz="140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>
              <a:lnSpc>
                <a:spcPct val="150000"/>
              </a:lnSpc>
            </a:pPr>
            <a:endParaRPr kumimoji="1" lang="en-US" altLang="ko-KR" sz="140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 marL="0" indent="0">
              <a:lnSpc>
                <a:spcPct val="150000"/>
              </a:lnSpc>
              <a:buNone/>
            </a:pPr>
            <a:endParaRPr kumimoji="1" lang="en-US" altLang="ko-KR" sz="140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따라서 이를 살펴보기 위해 두가지 </a:t>
            </a:r>
            <a:r>
              <a:rPr kumimoji="1" lang="en-US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metric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을 사용해 실험을 진행해보았다</a:t>
            </a:r>
            <a:r>
              <a:rPr kumimoji="1" lang="en-US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.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1)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</a:t>
            </a:r>
            <a:r>
              <a:rPr kumimoji="1" lang="en-US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average reward</a:t>
            </a:r>
          </a:p>
          <a:p>
            <a:pPr lvl="2">
              <a:lnSpc>
                <a:spcPct val="150000"/>
              </a:lnSpc>
            </a:pP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단순히 </a:t>
            </a:r>
            <a:r>
              <a:rPr kumimoji="1" lang="en-US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total reward</a:t>
            </a:r>
            <a:r>
              <a:rPr kumimoji="1" lang="ko-KR" altLang="en-US" sz="1400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를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사용하는 경우</a:t>
            </a:r>
            <a:r>
              <a:rPr kumimoji="1" lang="en-US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,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</a:t>
            </a:r>
            <a:r>
              <a:rPr kumimoji="1" lang="en-US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noisy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한 것을 확인할 수 있음</a:t>
            </a:r>
            <a:r>
              <a:rPr kumimoji="1" lang="en-US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(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왼쪽 </a:t>
            </a:r>
            <a:r>
              <a:rPr kumimoji="1" lang="en-US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2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개의 그래프</a:t>
            </a:r>
            <a:r>
              <a:rPr kumimoji="1" lang="en-US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)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</a:t>
            </a:r>
            <a:r>
              <a:rPr kumimoji="1" lang="en-US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=&gt;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</a:t>
            </a:r>
            <a:r>
              <a:rPr kumimoji="1" lang="en-US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evaluation metric</a:t>
            </a:r>
            <a:r>
              <a:rPr kumimoji="1" lang="ko-KR" altLang="en-US" sz="1400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으로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사용하기 </a:t>
            </a:r>
            <a:r>
              <a:rPr kumimoji="1" lang="ko-KR" altLang="en-US" sz="1400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적절지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않아 보임</a:t>
            </a:r>
            <a:endParaRPr kumimoji="1" lang="en-US" altLang="ko-KR" sz="140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 lvl="3">
              <a:lnSpc>
                <a:spcPct val="150000"/>
              </a:lnSpc>
            </a:pPr>
            <a:r>
              <a:rPr kumimoji="1" lang="en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policy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의 </a:t>
            </a:r>
            <a:r>
              <a:rPr kumimoji="1" lang="en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weight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가 조금만 달라져도 </a:t>
            </a:r>
            <a:r>
              <a:rPr kumimoji="1" lang="en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policy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가 방문하는 </a:t>
            </a:r>
            <a:r>
              <a:rPr kumimoji="1" lang="en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state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의 </a:t>
            </a:r>
            <a:r>
              <a:rPr kumimoji="1" lang="en" altLang="ko-KR" sz="1400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distibution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이 크게 변할 수 있기 때문</a:t>
            </a:r>
            <a:endParaRPr kumimoji="1" lang="en" altLang="ko-KR" sz="140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 lvl="1">
              <a:lnSpc>
                <a:spcPct val="150000"/>
              </a:lnSpc>
            </a:pPr>
            <a:r>
              <a:rPr kumimoji="1" lang="en-US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2) average action value(Q):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현재 </a:t>
            </a:r>
            <a:r>
              <a:rPr kumimoji="1" lang="en-US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state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에서 </a:t>
            </a:r>
            <a:r>
              <a:rPr kumimoji="1" lang="en-US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policy</a:t>
            </a:r>
            <a:r>
              <a:rPr kumimoji="1" lang="ko-KR" altLang="en-US" sz="1400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를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수행했을 때 얻는 </a:t>
            </a:r>
            <a:r>
              <a:rPr kumimoji="1" lang="en-US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discounted reward</a:t>
            </a:r>
            <a:endParaRPr kumimoji="1" lang="ko-KR" altLang="en-US" sz="140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 lvl="2">
              <a:lnSpc>
                <a:spcPct val="150000"/>
              </a:lnSpc>
            </a:pP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오른쪽 그래프를 보면 </a:t>
            </a:r>
            <a:r>
              <a:rPr kumimoji="1" lang="en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Average Q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값이 더 </a:t>
            </a:r>
            <a:r>
              <a:rPr kumimoji="1" lang="ko-KR" altLang="en-US" sz="1400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스무스하게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증가하고 있음을 볼 수 있다</a:t>
            </a:r>
            <a:r>
              <a:rPr kumimoji="1" lang="en-US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.</a:t>
            </a:r>
          </a:p>
          <a:p>
            <a:pPr lvl="3">
              <a:lnSpc>
                <a:spcPct val="150000"/>
              </a:lnSpc>
            </a:pP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안정적인 결과를 보임</a:t>
            </a:r>
            <a:r>
              <a:rPr kumimoji="1" lang="en-US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!</a:t>
            </a:r>
          </a:p>
          <a:p>
            <a:r>
              <a:rPr lang="ko-KR" altLang="en-US" sz="1400" dirty="0">
                <a:highlight>
                  <a:srgbClr val="FFFF00"/>
                </a:highlight>
                <a:latin typeface="NanumSquareOTF_ac" panose="020B0600000101010101" pitchFamily="34" charset="-127"/>
                <a:ea typeface="NanumSquareOTF_ac" panose="020B0600000101010101" pitchFamily="34" charset="-127"/>
              </a:rPr>
              <a:t>이론적으로는 </a:t>
            </a:r>
            <a:r>
              <a:rPr lang="en" altLang="ko-Kore-KR" sz="1400" dirty="0">
                <a:highlight>
                  <a:srgbClr val="FFFF00"/>
                </a:highlight>
                <a:latin typeface="NanumSquareOTF_ac" panose="020B0600000101010101" pitchFamily="34" charset="-127"/>
                <a:ea typeface="NanumSquareOTF_ac" panose="020B0600000101010101" pitchFamily="34" charset="-127"/>
              </a:rPr>
              <a:t>Q</a:t>
            </a:r>
            <a:r>
              <a:rPr lang="ko-KR" altLang="en-US" sz="1400" dirty="0">
                <a:highlight>
                  <a:srgbClr val="FFFF00"/>
                </a:highlight>
                <a:latin typeface="NanumSquareOTF_ac" panose="020B0600000101010101" pitchFamily="34" charset="-127"/>
                <a:ea typeface="NanumSquareOTF_ac" panose="020B0600000101010101" pitchFamily="34" charset="-127"/>
              </a:rPr>
              <a:t>가 수렴한다는 보장을 하지는 못하지만</a:t>
            </a:r>
            <a:r>
              <a:rPr lang="en-US" altLang="ko-KR" sz="1400" dirty="0">
                <a:highlight>
                  <a:srgbClr val="FFFF00"/>
                </a:highlight>
                <a:latin typeface="NanumSquareOTF_ac" panose="020B0600000101010101" pitchFamily="34" charset="-127"/>
                <a:ea typeface="NanumSquareOTF_ac" panose="020B0600000101010101" pitchFamily="34" charset="-127"/>
              </a:rPr>
              <a:t>, </a:t>
            </a:r>
            <a:r>
              <a:rPr lang="ko-KR" altLang="en-US" sz="1400" dirty="0">
                <a:highlight>
                  <a:srgbClr val="FFFF00"/>
                </a:highlight>
                <a:latin typeface="NanumSquareOTF_ac" panose="020B0600000101010101" pitchFamily="34" charset="-127"/>
                <a:ea typeface="NanumSquareOTF_ac" panose="020B0600000101010101" pitchFamily="34" charset="-127"/>
              </a:rPr>
              <a:t>이 실험을 통해 </a:t>
            </a:r>
            <a:r>
              <a:rPr lang="ko-KR" altLang="en-US" sz="1400" dirty="0" err="1">
                <a:highlight>
                  <a:srgbClr val="FFFF00"/>
                </a:highlight>
                <a:latin typeface="NanumSquareOTF_ac" panose="020B0600000101010101" pitchFamily="34" charset="-127"/>
                <a:ea typeface="NanumSquareOTF_ac" panose="020B0600000101010101" pitchFamily="34" charset="-127"/>
              </a:rPr>
              <a:t>강화학습을</a:t>
            </a:r>
            <a:r>
              <a:rPr lang="ko-KR" altLang="en-US" sz="1400" dirty="0">
                <a:highlight>
                  <a:srgbClr val="FFFF00"/>
                </a:highlight>
                <a:latin typeface="NanumSquareOTF_ac" panose="020B0600000101010101" pitchFamily="34" charset="-127"/>
                <a:ea typeface="NanumSquareOTF_ac" panose="020B0600000101010101" pitchFamily="34" charset="-127"/>
              </a:rPr>
              <a:t> </a:t>
            </a:r>
            <a:r>
              <a:rPr lang="en-US" altLang="ko-KR" sz="1400" dirty="0">
                <a:highlight>
                  <a:srgbClr val="FFFF00"/>
                </a:highlight>
                <a:latin typeface="NanumSquareOTF_ac" panose="020B0600000101010101" pitchFamily="34" charset="-127"/>
                <a:ea typeface="NanumSquareOTF_ac" panose="020B0600000101010101" pitchFamily="34" charset="-127"/>
              </a:rPr>
              <a:t>NN</a:t>
            </a:r>
            <a:r>
              <a:rPr lang="ko-KR" altLang="en-US" sz="1400" dirty="0">
                <a:highlight>
                  <a:srgbClr val="FFFF00"/>
                </a:highlight>
                <a:latin typeface="NanumSquareOTF_ac" panose="020B0600000101010101" pitchFamily="34" charset="-127"/>
                <a:ea typeface="NanumSquareOTF_ac" panose="020B0600000101010101" pitchFamily="34" charset="-127"/>
              </a:rPr>
              <a:t>에 적용했을 때 안정적으로 학습이 되고 있음을 확인</a:t>
            </a:r>
            <a:br>
              <a:rPr lang="ko-KR" altLang="en-US" sz="1400" dirty="0">
                <a:highlight>
                  <a:srgbClr val="FFFF00"/>
                </a:highlight>
                <a:latin typeface="NanumSquareOTF_ac" panose="020B0600000101010101" pitchFamily="34" charset="-127"/>
                <a:ea typeface="NanumSquareOTF_ac" panose="020B0600000101010101" pitchFamily="34" charset="-127"/>
              </a:rPr>
            </a:br>
            <a:br>
              <a:rPr kumimoji="1" lang="en-US" altLang="ko-KR" sz="1400" dirty="0">
                <a:highlight>
                  <a:srgbClr val="FFFF00"/>
                </a:highlight>
                <a:latin typeface="NanumSquareOTF_ac" panose="020B0600000101010101" pitchFamily="34" charset="-127"/>
                <a:ea typeface="NanumSquareOTF_ac" panose="020B0600000101010101" pitchFamily="34" charset="-127"/>
              </a:rPr>
            </a:br>
            <a:br>
              <a:rPr kumimoji="1" lang="en-US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</a:br>
            <a:endParaRPr kumimoji="1" lang="ko-KR" altLang="en-US" sz="140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BFAC101-E817-C14D-A836-1CEDD4721A08}"/>
              </a:ext>
            </a:extLst>
          </p:cNvPr>
          <p:cNvGrpSpPr/>
          <p:nvPr/>
        </p:nvGrpSpPr>
        <p:grpSpPr>
          <a:xfrm>
            <a:off x="-1020738" y="178129"/>
            <a:ext cx="7116737" cy="584775"/>
            <a:chOff x="1282988" y="449482"/>
            <a:chExt cx="7116737" cy="58477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40D950B-2404-0A4B-9F3F-5ABEF7D4E007}"/>
                </a:ext>
              </a:extLst>
            </p:cNvPr>
            <p:cNvSpPr txBox="1"/>
            <p:nvPr/>
          </p:nvSpPr>
          <p:spPr>
            <a:xfrm>
              <a:off x="1282988" y="449482"/>
              <a:ext cx="711673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b="1" spc="-150" dirty="0">
                  <a:solidFill>
                    <a:schemeClr val="accent1"/>
                  </a:solidFill>
                  <a:latin typeface="NanumSquareOTF_ac Bold" panose="020B0600000101010101" pitchFamily="34" charset="-127"/>
                  <a:ea typeface="NanumSquareOTF_ac Bold" panose="020B0600000101010101" pitchFamily="34" charset="-127"/>
                </a:rPr>
                <a:t>Training and Stability</a:t>
              </a:r>
              <a:endParaRPr lang="ko-KR" altLang="en-US" sz="3200" b="1" spc="-150" dirty="0">
                <a:solidFill>
                  <a:schemeClr val="accent1"/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4D5C90B-A954-634D-B8B9-B590947D2B96}"/>
                </a:ext>
              </a:extLst>
            </p:cNvPr>
            <p:cNvSpPr txBox="1"/>
            <p:nvPr/>
          </p:nvSpPr>
          <p:spPr>
            <a:xfrm>
              <a:off x="2407168" y="496769"/>
              <a:ext cx="59183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 b="1" spc="-150" dirty="0">
                  <a:solidFill>
                    <a:schemeClr val="accent1"/>
                  </a:solidFill>
                  <a:latin typeface="NanumSquareOTF_ac Bold" panose="020B0600000101010101" pitchFamily="34" charset="-127"/>
                  <a:ea typeface="NanumSquareOTF_ac Bold" panose="020B0600000101010101" pitchFamily="34" charset="-127"/>
                </a:rPr>
                <a:t>5.1</a:t>
              </a:r>
              <a:endParaRPr lang="ko-KR" altLang="en-US" sz="2400" b="1" spc="-150" dirty="0">
                <a:solidFill>
                  <a:schemeClr val="accent1"/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endParaRPr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FA92071D-382A-844D-AD65-6E49C93905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9642" y="1158793"/>
            <a:ext cx="6100045" cy="2373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96105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FF3D356-14FB-0E40-AC56-F91556C570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114" y="3681875"/>
            <a:ext cx="11397468" cy="2950709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Figure 3: 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게임</a:t>
            </a:r>
            <a:r>
              <a:rPr kumimoji="1" lang="en-US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</a:t>
            </a:r>
            <a:r>
              <a:rPr kumimoji="1" lang="en-US" altLang="ko-KR" sz="1400" i="1" dirty="0" err="1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Seaquest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에서 학습한 </a:t>
            </a:r>
            <a:r>
              <a:rPr kumimoji="1" lang="en-US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value function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에 대한 시각화</a:t>
            </a:r>
            <a:endParaRPr kumimoji="1" lang="en-US" altLang="ko-KR" sz="140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 lvl="1">
              <a:lnSpc>
                <a:spcPct val="150000"/>
              </a:lnSpc>
            </a:pPr>
            <a:r>
              <a:rPr kumimoji="1" lang="en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point A: 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스크린의 가장 왼쪽에 적이 등장함과 동시에 </a:t>
            </a:r>
            <a:r>
              <a:rPr kumimoji="1" lang="ko-KR" altLang="en-US" sz="1400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예측값이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급격히 상승</a:t>
            </a:r>
          </a:p>
          <a:p>
            <a:pPr lvl="1">
              <a:lnSpc>
                <a:spcPct val="150000"/>
              </a:lnSpc>
            </a:pPr>
            <a:r>
              <a:rPr kumimoji="1" lang="en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point B: Agent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가 </a:t>
            </a:r>
            <a:r>
              <a:rPr kumimoji="1" lang="en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enemy</a:t>
            </a:r>
            <a:r>
              <a:rPr kumimoji="1" lang="ko-KR" altLang="en-US" sz="1400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를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향해 어뢰를 발사하고</a:t>
            </a:r>
            <a:r>
              <a:rPr kumimoji="1" lang="en-US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, 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어뢰가 </a:t>
            </a:r>
            <a:r>
              <a:rPr kumimoji="1" lang="en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enemy</a:t>
            </a:r>
            <a:r>
              <a:rPr kumimoji="1" lang="ko-KR" altLang="en-US" sz="1400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를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맞추기 직전에 </a:t>
            </a:r>
            <a:r>
              <a:rPr kumimoji="1" lang="ko-KR" altLang="en-US" sz="1400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예측값이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가장 </a:t>
            </a:r>
            <a:r>
              <a:rPr kumimoji="1" lang="en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peak</a:t>
            </a:r>
            <a:r>
              <a:rPr kumimoji="1" lang="ko-KR" altLang="en-US" sz="1400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를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찍는다</a:t>
            </a:r>
            <a:r>
              <a:rPr kumimoji="1" lang="en-US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.</a:t>
            </a:r>
          </a:p>
          <a:p>
            <a:pPr lvl="1">
              <a:lnSpc>
                <a:spcPct val="150000"/>
              </a:lnSpc>
            </a:pPr>
            <a:r>
              <a:rPr kumimoji="1" lang="en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point C: enemy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가 없어지자 </a:t>
            </a:r>
            <a:r>
              <a:rPr kumimoji="1" lang="ko-KR" altLang="en-US" sz="1400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예측값이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급격히 하락한다</a:t>
            </a:r>
            <a:r>
              <a:rPr kumimoji="1" lang="en-US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이벤트 시퀀스에 대해 </a:t>
            </a:r>
            <a:r>
              <a:rPr kumimoji="1" lang="en" altLang="ko-KR" sz="1400" dirty="0">
                <a:highlight>
                  <a:srgbClr val="FFFF00"/>
                </a:highlight>
                <a:latin typeface="NanumSquareOTF_ac" panose="020B0600000101010101" pitchFamily="34" charset="-127"/>
                <a:ea typeface="NanumSquareOTF_ac" panose="020B0600000101010101" pitchFamily="34" charset="-127"/>
              </a:rPr>
              <a:t>reasonable</a:t>
            </a:r>
            <a:r>
              <a:rPr kumimoji="1" lang="ko-KR" altLang="en-US" sz="1400" dirty="0">
                <a:highlight>
                  <a:srgbClr val="FFFF00"/>
                </a:highlight>
                <a:latin typeface="NanumSquareOTF_ac" panose="020B0600000101010101" pitchFamily="34" charset="-127"/>
                <a:ea typeface="NanumSquareOTF_ac" panose="020B0600000101010101" pitchFamily="34" charset="-127"/>
              </a:rPr>
              <a:t>한 </a:t>
            </a:r>
            <a:r>
              <a:rPr kumimoji="1" lang="en" altLang="ko-KR" sz="1400" dirty="0">
                <a:highlight>
                  <a:srgbClr val="FFFF00"/>
                </a:highlight>
                <a:latin typeface="NanumSquareOTF_ac" panose="020B0600000101010101" pitchFamily="34" charset="-127"/>
                <a:ea typeface="NanumSquareOTF_ac" panose="020B0600000101010101" pitchFamily="34" charset="-127"/>
              </a:rPr>
              <a:t>value function</a:t>
            </a:r>
            <a:r>
              <a:rPr kumimoji="1" lang="ko-KR" altLang="en-US" sz="1400" dirty="0">
                <a:highlight>
                  <a:srgbClr val="FFFF00"/>
                </a:highlight>
                <a:latin typeface="NanumSquareOTF_ac" panose="020B0600000101010101" pitchFamily="34" charset="-127"/>
                <a:ea typeface="NanumSquareOTF_ac" panose="020B0600000101010101" pitchFamily="34" charset="-127"/>
              </a:rPr>
              <a:t>을 학습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해 내고 있다는 것을 보여준다</a:t>
            </a:r>
            <a:r>
              <a:rPr kumimoji="1" lang="en-US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endParaRPr kumimoji="1" lang="ko-KR" altLang="en-US" sz="140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BFAC101-E817-C14D-A836-1CEDD4721A08}"/>
              </a:ext>
            </a:extLst>
          </p:cNvPr>
          <p:cNvGrpSpPr/>
          <p:nvPr/>
        </p:nvGrpSpPr>
        <p:grpSpPr>
          <a:xfrm>
            <a:off x="-1020738" y="178129"/>
            <a:ext cx="8700080" cy="584775"/>
            <a:chOff x="1282988" y="449482"/>
            <a:chExt cx="8700080" cy="58477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40D950B-2404-0A4B-9F3F-5ABEF7D4E007}"/>
                </a:ext>
              </a:extLst>
            </p:cNvPr>
            <p:cNvSpPr txBox="1"/>
            <p:nvPr/>
          </p:nvSpPr>
          <p:spPr>
            <a:xfrm>
              <a:off x="1282988" y="449482"/>
              <a:ext cx="870008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b="1" spc="-150" dirty="0">
                  <a:solidFill>
                    <a:schemeClr val="accent1"/>
                  </a:solidFill>
                  <a:latin typeface="NanumSquareOTF_ac Bold" panose="020B0600000101010101" pitchFamily="34" charset="-127"/>
                  <a:ea typeface="NanumSquareOTF_ac Bold" panose="020B0600000101010101" pitchFamily="34" charset="-127"/>
                </a:rPr>
                <a:t>Visualizing the Value Function</a:t>
              </a:r>
              <a:endParaRPr lang="ko-KR" altLang="en-US" sz="3200" b="1" spc="-150" dirty="0">
                <a:solidFill>
                  <a:schemeClr val="accent1"/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4D5C90B-A954-634D-B8B9-B590947D2B96}"/>
                </a:ext>
              </a:extLst>
            </p:cNvPr>
            <p:cNvSpPr txBox="1"/>
            <p:nvPr/>
          </p:nvSpPr>
          <p:spPr>
            <a:xfrm>
              <a:off x="2407168" y="496769"/>
              <a:ext cx="59183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 b="1" spc="-150" dirty="0">
                  <a:solidFill>
                    <a:schemeClr val="accent1"/>
                  </a:solidFill>
                  <a:latin typeface="NanumSquareOTF_ac Bold" panose="020B0600000101010101" pitchFamily="34" charset="-127"/>
                  <a:ea typeface="NanumSquareOTF_ac Bold" panose="020B0600000101010101" pitchFamily="34" charset="-127"/>
                </a:rPr>
                <a:t>5.2</a:t>
              </a:r>
              <a:endParaRPr lang="ko-KR" altLang="en-US" sz="2400" b="1" spc="-150" dirty="0">
                <a:solidFill>
                  <a:schemeClr val="accent1"/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endParaRP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AE292DFC-D3A5-5A47-BBC1-10424FDB9E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4824" y="1003140"/>
            <a:ext cx="7842352" cy="2172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B052A4E1-B26C-AB4D-8496-DE106587F5CE}"/>
              </a:ext>
            </a:extLst>
          </p:cNvPr>
          <p:cNvSpPr/>
          <p:nvPr/>
        </p:nvSpPr>
        <p:spPr>
          <a:xfrm>
            <a:off x="4013650" y="1448473"/>
            <a:ext cx="436969" cy="461665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A464C93-B4DC-A444-B2CA-2D948197BF4D}"/>
              </a:ext>
            </a:extLst>
          </p:cNvPr>
          <p:cNvSpPr/>
          <p:nvPr/>
        </p:nvSpPr>
        <p:spPr>
          <a:xfrm>
            <a:off x="6047447" y="1448473"/>
            <a:ext cx="436969" cy="461665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1464012-7427-3145-9441-47B053185034}"/>
              </a:ext>
            </a:extLst>
          </p:cNvPr>
          <p:cNvSpPr/>
          <p:nvPr/>
        </p:nvSpPr>
        <p:spPr>
          <a:xfrm>
            <a:off x="7813826" y="1301468"/>
            <a:ext cx="941756" cy="948118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981195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FF3D356-14FB-0E40-AC56-F91556C570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114" y="4545148"/>
            <a:ext cx="11397468" cy="3015149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강화학습에서 좋은 결과를 보여줬던 모델들을 사용해 성능을 비교했다</a:t>
            </a:r>
            <a:r>
              <a:rPr kumimoji="1" lang="en-US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.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Human: 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각 게임을 </a:t>
            </a:r>
            <a:r>
              <a:rPr kumimoji="1" lang="ko-KR" altLang="en-US" sz="1400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두시간동안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플레이 한 후 얻은 </a:t>
            </a:r>
            <a:r>
              <a:rPr kumimoji="1" lang="en-US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reward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의 </a:t>
            </a:r>
            <a:r>
              <a:rPr kumimoji="1" lang="ko-KR" altLang="en-US" sz="1400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중간값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사용</a:t>
            </a:r>
          </a:p>
          <a:p>
            <a:pPr lvl="1">
              <a:lnSpc>
                <a:spcPct val="150000"/>
              </a:lnSpc>
            </a:pP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이 중 </a:t>
            </a:r>
            <a:r>
              <a:rPr kumimoji="1" lang="en-US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Q*</a:t>
            </a:r>
            <a:r>
              <a:rPr kumimoji="1" lang="en-US" altLang="ko-KR" sz="1400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bert</a:t>
            </a:r>
            <a:r>
              <a:rPr kumimoji="1" lang="en-US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, </a:t>
            </a:r>
            <a:r>
              <a:rPr kumimoji="1" lang="en-US" altLang="ko-KR" sz="1400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Seaquest</a:t>
            </a:r>
            <a:r>
              <a:rPr kumimoji="1" lang="en-US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, Space Invader</a:t>
            </a:r>
            <a:r>
              <a:rPr kumimoji="1" lang="ko-KR" altLang="en-US" sz="1400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를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제외하면 사람보다 더 좋은 결과를 보여줌</a:t>
            </a:r>
            <a:r>
              <a:rPr kumimoji="1" lang="en-US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.</a:t>
            </a:r>
          </a:p>
          <a:p>
            <a:pPr lvl="2">
              <a:lnSpc>
                <a:spcPct val="150000"/>
              </a:lnSpc>
            </a:pP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위의 세가지 게임은 긴 </a:t>
            </a:r>
            <a:r>
              <a:rPr kumimoji="1" lang="ko-KR" altLang="en-US" sz="1400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시간동안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진행하는 게임이기 때문에 네트워크가 </a:t>
            </a:r>
            <a:r>
              <a:rPr kumimoji="1" lang="en-US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strategy</a:t>
            </a:r>
            <a:r>
              <a:rPr kumimoji="1" lang="ko-KR" altLang="en-US" sz="1400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를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찾는데 어려움이 존재했다</a:t>
            </a:r>
            <a:r>
              <a:rPr kumimoji="1" lang="en-US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.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BFAC101-E817-C14D-A836-1CEDD4721A08}"/>
              </a:ext>
            </a:extLst>
          </p:cNvPr>
          <p:cNvGrpSpPr/>
          <p:nvPr/>
        </p:nvGrpSpPr>
        <p:grpSpPr>
          <a:xfrm>
            <a:off x="-1020738" y="178129"/>
            <a:ext cx="6280561" cy="584775"/>
            <a:chOff x="1282988" y="449482"/>
            <a:chExt cx="6280561" cy="58477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40D950B-2404-0A4B-9F3F-5ABEF7D4E007}"/>
                </a:ext>
              </a:extLst>
            </p:cNvPr>
            <p:cNvSpPr txBox="1"/>
            <p:nvPr/>
          </p:nvSpPr>
          <p:spPr>
            <a:xfrm>
              <a:off x="1282988" y="449482"/>
              <a:ext cx="628056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b="1" spc="-150" dirty="0">
                  <a:solidFill>
                    <a:schemeClr val="accent1"/>
                  </a:solidFill>
                  <a:latin typeface="NanumSquareOTF_ac Bold" panose="020B0600000101010101" pitchFamily="34" charset="-127"/>
                  <a:ea typeface="NanumSquareOTF_ac Bold" panose="020B0600000101010101" pitchFamily="34" charset="-127"/>
                </a:rPr>
                <a:t>Main</a:t>
              </a:r>
              <a:r>
                <a:rPr lang="ko-KR" altLang="en-US" sz="3200" b="1" spc="-150" dirty="0">
                  <a:solidFill>
                    <a:schemeClr val="accent1"/>
                  </a:solidFill>
                  <a:latin typeface="NanumSquareOTF_ac Bold" panose="020B0600000101010101" pitchFamily="34" charset="-127"/>
                  <a:ea typeface="NanumSquareOTF_ac Bold" panose="020B0600000101010101" pitchFamily="34" charset="-127"/>
                </a:rPr>
                <a:t> </a:t>
              </a:r>
              <a:r>
                <a:rPr lang="en-US" altLang="ko-KR" sz="3200" b="1" spc="-150" dirty="0">
                  <a:solidFill>
                    <a:schemeClr val="accent1"/>
                  </a:solidFill>
                  <a:latin typeface="NanumSquareOTF_ac Bold" panose="020B0600000101010101" pitchFamily="34" charset="-127"/>
                  <a:ea typeface="NanumSquareOTF_ac Bold" panose="020B0600000101010101" pitchFamily="34" charset="-127"/>
                </a:rPr>
                <a:t>Evaluation</a:t>
              </a:r>
              <a:endParaRPr lang="ko-KR" altLang="en-US" sz="3200" b="1" spc="-150" dirty="0">
                <a:solidFill>
                  <a:schemeClr val="accent1"/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4D5C90B-A954-634D-B8B9-B590947D2B96}"/>
                </a:ext>
              </a:extLst>
            </p:cNvPr>
            <p:cNvSpPr txBox="1"/>
            <p:nvPr/>
          </p:nvSpPr>
          <p:spPr>
            <a:xfrm>
              <a:off x="2407168" y="496769"/>
              <a:ext cx="59183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 b="1" spc="-150" dirty="0">
                  <a:solidFill>
                    <a:schemeClr val="accent1"/>
                  </a:solidFill>
                  <a:latin typeface="NanumSquareOTF_ac Bold" panose="020B0600000101010101" pitchFamily="34" charset="-127"/>
                  <a:ea typeface="NanumSquareOTF_ac Bold" panose="020B0600000101010101" pitchFamily="34" charset="-127"/>
                </a:rPr>
                <a:t>5.3</a:t>
              </a:r>
              <a:endParaRPr lang="ko-KR" altLang="en-US" sz="2400" b="1" spc="-150" dirty="0">
                <a:solidFill>
                  <a:schemeClr val="accent1"/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endParaRP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4BE34C6D-94B9-B647-8562-3710971149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-605"/>
          <a:stretch/>
        </p:blipFill>
        <p:spPr bwMode="auto">
          <a:xfrm>
            <a:off x="2585517" y="1187238"/>
            <a:ext cx="7448661" cy="3158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왼쪽 중괄호[L] 4">
            <a:extLst>
              <a:ext uri="{FF2B5EF4-FFF2-40B4-BE49-F238E27FC236}">
                <a16:creationId xmlns:a16="http://schemas.microsoft.com/office/drawing/2014/main" id="{889BEDDB-1D24-D14D-B55F-561A103D9FE0}"/>
              </a:ext>
            </a:extLst>
          </p:cNvPr>
          <p:cNvSpPr/>
          <p:nvPr/>
        </p:nvSpPr>
        <p:spPr>
          <a:xfrm>
            <a:off x="2439833" y="1797830"/>
            <a:ext cx="145684" cy="257214"/>
          </a:xfrm>
          <a:prstGeom prst="leftBrace">
            <a:avLst>
              <a:gd name="adj1" fmla="val 28315"/>
              <a:gd name="adj2" fmla="val 50000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A1051D-2E84-1941-903F-166319E97A41}"/>
              </a:ext>
            </a:extLst>
          </p:cNvPr>
          <p:cNvSpPr txBox="1"/>
          <p:nvPr/>
        </p:nvSpPr>
        <p:spPr>
          <a:xfrm>
            <a:off x="2039844" y="1757160"/>
            <a:ext cx="4891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600" dirty="0">
                <a:solidFill>
                  <a:schemeClr val="accent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RL</a:t>
            </a:r>
            <a:endParaRPr kumimoji="1" lang="ko-Kore-KR" altLang="en-US" sz="1600" dirty="0">
              <a:solidFill>
                <a:schemeClr val="accent1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76C9ADF-9F20-434B-B96A-56F6EB419962}"/>
              </a:ext>
            </a:extLst>
          </p:cNvPr>
          <p:cNvSpPr txBox="1"/>
          <p:nvPr/>
        </p:nvSpPr>
        <p:spPr>
          <a:xfrm>
            <a:off x="1885360" y="2095714"/>
            <a:ext cx="8888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dirty="0">
                <a:solidFill>
                  <a:schemeClr val="accent2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본 논문</a:t>
            </a:r>
            <a:endParaRPr kumimoji="1" lang="ko-Kore-KR" altLang="en-US" sz="1600" dirty="0">
              <a:solidFill>
                <a:schemeClr val="accent2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B866B54-9EF5-CC40-B4B8-474A04C87EA1}"/>
              </a:ext>
            </a:extLst>
          </p:cNvPr>
          <p:cNvSpPr/>
          <p:nvPr/>
        </p:nvSpPr>
        <p:spPr>
          <a:xfrm>
            <a:off x="413072" y="2633659"/>
            <a:ext cx="204047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kumimoji="1" lang="en-US" altLang="ko-KR" sz="1400" dirty="0">
                <a:solidFill>
                  <a:schemeClr val="accent6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evolutionary policy search approach</a:t>
            </a:r>
          </a:p>
        </p:txBody>
      </p:sp>
      <p:sp>
        <p:nvSpPr>
          <p:cNvPr id="15" name="왼쪽 중괄호[L] 14">
            <a:extLst>
              <a:ext uri="{FF2B5EF4-FFF2-40B4-BE49-F238E27FC236}">
                <a16:creationId xmlns:a16="http://schemas.microsoft.com/office/drawing/2014/main" id="{18E49259-6B07-EF45-A60C-E332D4672562}"/>
              </a:ext>
            </a:extLst>
          </p:cNvPr>
          <p:cNvSpPr/>
          <p:nvPr/>
        </p:nvSpPr>
        <p:spPr>
          <a:xfrm>
            <a:off x="2411552" y="2706306"/>
            <a:ext cx="145684" cy="257214"/>
          </a:xfrm>
          <a:prstGeom prst="leftBrace">
            <a:avLst>
              <a:gd name="adj1" fmla="val 28315"/>
              <a:gd name="adj2" fmla="val 50000"/>
            </a:avLst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496400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FF3D356-14FB-0E40-AC56-F91556C570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114" y="1084082"/>
            <a:ext cx="11397468" cy="6476216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kumimoji="1" lang="en" altLang="ko-KR" sz="16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Deep Learning </a:t>
            </a:r>
            <a:r>
              <a:rPr kumimoji="1" lang="ko-KR" altLang="en-US" sz="16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모델을 사용한 </a:t>
            </a:r>
            <a:r>
              <a:rPr kumimoji="1" lang="en" altLang="ko-KR" sz="16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Reinforcement Learning </a:t>
            </a:r>
            <a:r>
              <a:rPr kumimoji="1" lang="ko-KR" altLang="en-US" sz="16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기법을 제안했다</a:t>
            </a:r>
            <a:r>
              <a:rPr kumimoji="1" lang="en-US" altLang="ko-KR" sz="16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kumimoji="1" lang="en" altLang="ko-KR" sz="16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RL</a:t>
            </a:r>
            <a:r>
              <a:rPr kumimoji="1" lang="ko-KR" altLang="en-US" sz="16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의 </a:t>
            </a:r>
            <a:r>
              <a:rPr kumimoji="1" lang="en" altLang="ko-KR" sz="16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deep network</a:t>
            </a:r>
            <a:r>
              <a:rPr kumimoji="1" lang="ko-KR" altLang="en-US" sz="1600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를</a:t>
            </a:r>
            <a:r>
              <a:rPr kumimoji="1" lang="ko-KR" altLang="en-US" sz="16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좀 더 쉽게 학습하기 위해 </a:t>
            </a:r>
            <a:r>
              <a:rPr kumimoji="1" lang="en" altLang="ko-KR" sz="16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experience replay memory</a:t>
            </a:r>
            <a:r>
              <a:rPr kumimoji="1" lang="ko-KR" altLang="en-US" sz="16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와 </a:t>
            </a:r>
            <a:r>
              <a:rPr kumimoji="1" lang="en" altLang="ko-KR" sz="16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stochastic minibatch update</a:t>
            </a:r>
            <a:r>
              <a:rPr kumimoji="1" lang="ko-KR" altLang="en-US" sz="1600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를</a:t>
            </a:r>
            <a:r>
              <a:rPr kumimoji="1" lang="ko-KR" altLang="en-US" sz="16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결합한 </a:t>
            </a:r>
            <a:r>
              <a:rPr kumimoji="1" lang="en" altLang="ko-KR" sz="16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online Q-learning </a:t>
            </a:r>
            <a:r>
              <a:rPr kumimoji="1" lang="ko-KR" altLang="en-US" sz="16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기법을 도입했다</a:t>
            </a:r>
            <a:r>
              <a:rPr kumimoji="1" lang="en-US" altLang="ko-KR" sz="16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kumimoji="1" lang="ko-KR" altLang="en-US" sz="16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게임 별 구조나 하이</a:t>
            </a:r>
            <a:r>
              <a:rPr kumimoji="1" lang="en-US" altLang="ko-KR" sz="16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</a:t>
            </a:r>
            <a:r>
              <a:rPr kumimoji="1" lang="ko-KR" altLang="en-US" sz="1600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파라미터의</a:t>
            </a:r>
            <a:r>
              <a:rPr kumimoji="1" lang="ko-KR" altLang="en-US" sz="16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수정 없이 </a:t>
            </a:r>
            <a:r>
              <a:rPr kumimoji="1" lang="en-US" altLang="ko-KR" sz="16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7</a:t>
            </a:r>
            <a:r>
              <a:rPr kumimoji="1" lang="ko-KR" altLang="en-US" sz="16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개 중 </a:t>
            </a:r>
            <a:r>
              <a:rPr kumimoji="1" lang="en-US" altLang="ko-KR" sz="16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6</a:t>
            </a:r>
            <a:r>
              <a:rPr kumimoji="1" lang="ko-KR" altLang="en-US" sz="16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개의 게임에 대해 </a:t>
            </a:r>
            <a:r>
              <a:rPr kumimoji="1" lang="en" altLang="ko-KR" sz="1600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sota</a:t>
            </a:r>
            <a:r>
              <a:rPr kumimoji="1" lang="en" altLang="ko-KR" sz="16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</a:t>
            </a:r>
            <a:r>
              <a:rPr kumimoji="1" lang="ko-KR" altLang="en-US" sz="16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결과를 보였다</a:t>
            </a:r>
            <a:r>
              <a:rPr kumimoji="1" lang="en-US" altLang="ko-KR" sz="16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.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BFAC101-E817-C14D-A836-1CEDD4721A08}"/>
              </a:ext>
            </a:extLst>
          </p:cNvPr>
          <p:cNvGrpSpPr/>
          <p:nvPr/>
        </p:nvGrpSpPr>
        <p:grpSpPr>
          <a:xfrm>
            <a:off x="-1020738" y="178129"/>
            <a:ext cx="5300507" cy="584775"/>
            <a:chOff x="1282988" y="449482"/>
            <a:chExt cx="5300507" cy="58477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40D950B-2404-0A4B-9F3F-5ABEF7D4E007}"/>
                </a:ext>
              </a:extLst>
            </p:cNvPr>
            <p:cNvSpPr txBox="1"/>
            <p:nvPr/>
          </p:nvSpPr>
          <p:spPr>
            <a:xfrm>
              <a:off x="1282988" y="449482"/>
              <a:ext cx="530050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b="1" spc="-150" dirty="0">
                  <a:solidFill>
                    <a:schemeClr val="accent1"/>
                  </a:solidFill>
                  <a:latin typeface="NanumSquareOTF_ac Bold" panose="020B0600000101010101" pitchFamily="34" charset="-127"/>
                  <a:ea typeface="NanumSquareOTF_ac Bold" panose="020B0600000101010101" pitchFamily="34" charset="-127"/>
                </a:rPr>
                <a:t>Conclusion</a:t>
              </a:r>
              <a:endParaRPr lang="ko-KR" altLang="en-US" sz="3200" b="1" spc="-150" dirty="0">
                <a:solidFill>
                  <a:schemeClr val="accent1"/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4D5C90B-A954-634D-B8B9-B590947D2B96}"/>
                </a:ext>
              </a:extLst>
            </p:cNvPr>
            <p:cNvSpPr txBox="1"/>
            <p:nvPr/>
          </p:nvSpPr>
          <p:spPr>
            <a:xfrm>
              <a:off x="2491326" y="496769"/>
              <a:ext cx="42351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 b="1" spc="-150" dirty="0">
                  <a:solidFill>
                    <a:schemeClr val="accent1"/>
                  </a:solidFill>
                  <a:latin typeface="NanumSquareOTF_ac Bold" panose="020B0600000101010101" pitchFamily="34" charset="-127"/>
                  <a:ea typeface="NanumSquareOTF_ac Bold" panose="020B0600000101010101" pitchFamily="34" charset="-127"/>
                </a:rPr>
                <a:t>6.</a:t>
              </a:r>
              <a:endParaRPr lang="ko-KR" altLang="en-US" sz="2400" b="1" spc="-150" dirty="0">
                <a:solidFill>
                  <a:schemeClr val="accent1"/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503439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DBFAC101-E817-C14D-A836-1CEDD4721A08}"/>
              </a:ext>
            </a:extLst>
          </p:cNvPr>
          <p:cNvGrpSpPr/>
          <p:nvPr/>
        </p:nvGrpSpPr>
        <p:grpSpPr>
          <a:xfrm>
            <a:off x="187601" y="178129"/>
            <a:ext cx="2766623" cy="584775"/>
            <a:chOff x="2491327" y="449482"/>
            <a:chExt cx="2766623" cy="58477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40D950B-2404-0A4B-9F3F-5ABEF7D4E007}"/>
                </a:ext>
              </a:extLst>
            </p:cNvPr>
            <p:cNvSpPr txBox="1"/>
            <p:nvPr/>
          </p:nvSpPr>
          <p:spPr>
            <a:xfrm>
              <a:off x="2912436" y="449482"/>
              <a:ext cx="234551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b="1" spc="-150" dirty="0">
                  <a:solidFill>
                    <a:schemeClr val="accent1"/>
                  </a:solidFill>
                  <a:latin typeface="NanumSquareOTF_ac Bold" panose="020B0600000101010101" pitchFamily="34" charset="-127"/>
                  <a:ea typeface="NanumSquareOTF_ac Bold" panose="020B0600000101010101" pitchFamily="34" charset="-127"/>
                </a:rPr>
                <a:t>Introduction</a:t>
              </a:r>
              <a:endParaRPr lang="ko-KR" altLang="en-US" sz="3200" b="1" spc="-150" dirty="0">
                <a:solidFill>
                  <a:schemeClr val="accent1"/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4D5C90B-A954-634D-B8B9-B590947D2B96}"/>
                </a:ext>
              </a:extLst>
            </p:cNvPr>
            <p:cNvSpPr txBox="1"/>
            <p:nvPr/>
          </p:nvSpPr>
          <p:spPr>
            <a:xfrm>
              <a:off x="2491327" y="496769"/>
              <a:ext cx="42351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 b="1" spc="-150" dirty="0">
                  <a:solidFill>
                    <a:schemeClr val="accent1"/>
                  </a:solidFill>
                  <a:latin typeface="NanumSquareOTF_ac Bold" panose="020B0600000101010101" pitchFamily="34" charset="-127"/>
                  <a:ea typeface="NanumSquareOTF_ac Bold" panose="020B0600000101010101" pitchFamily="34" charset="-127"/>
                </a:rPr>
                <a:t>1.</a:t>
              </a:r>
              <a:endParaRPr lang="ko-KR" altLang="en-US" sz="2400" b="1" spc="-150" dirty="0">
                <a:solidFill>
                  <a:schemeClr val="accent1"/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endParaRPr>
            </a:p>
          </p:txBody>
        </p:sp>
      </p:grp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EEAD6419-F449-E64A-B1BC-D2B6ACEA6EDF}"/>
              </a:ext>
            </a:extLst>
          </p:cNvPr>
          <p:cNvSpPr txBox="1">
            <a:spLocks/>
          </p:cNvSpPr>
          <p:nvPr/>
        </p:nvSpPr>
        <p:spPr>
          <a:xfrm>
            <a:off x="972020" y="1076448"/>
            <a:ext cx="11219980" cy="65404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그동안 강화학습에서 고차원의 </a:t>
            </a:r>
            <a:r>
              <a:rPr kumimoji="1" lang="en-US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input</a:t>
            </a:r>
            <a:r>
              <a:rPr kumimoji="1" lang="ko-KR" altLang="en-US" sz="1400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으로부터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직접 </a:t>
            </a:r>
            <a:r>
              <a:rPr kumimoji="1" lang="en-US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agent control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을 학습하기 위해서는 </a:t>
            </a:r>
            <a:r>
              <a:rPr kumimoji="1" lang="ko-KR" altLang="en-US" sz="1400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선형함수로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표현한 </a:t>
            </a:r>
            <a:r>
              <a:rPr kumimoji="1" lang="en-US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hand-crafted feature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나 </a:t>
            </a:r>
            <a:r>
              <a:rPr kumimoji="1" lang="en-US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policy representation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에 의존해 왔다</a:t>
            </a:r>
            <a:r>
              <a:rPr kumimoji="1" lang="en-US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.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performance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가 </a:t>
            </a:r>
            <a:r>
              <a:rPr kumimoji="1" lang="en-US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feature representation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의 영향을 많이 받음</a:t>
            </a:r>
            <a:endParaRPr kumimoji="1" lang="en-US" altLang="ko-KR" sz="140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최근 </a:t>
            </a:r>
            <a:r>
              <a:rPr kumimoji="1" lang="ko-KR" altLang="en-US" sz="1400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딥러닝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분야가 발전하면서 </a:t>
            </a:r>
            <a:r>
              <a:rPr kumimoji="1" lang="en-US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raw data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에서 </a:t>
            </a:r>
            <a:r>
              <a:rPr kumimoji="1" lang="en-US" altLang="ko-KR" sz="1400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hige</a:t>
            </a:r>
            <a:r>
              <a:rPr kumimoji="1" lang="en-US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-level feature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을 추출하는 것이 가능해짐</a:t>
            </a:r>
            <a:r>
              <a:rPr kumimoji="1" lang="en-US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.</a:t>
            </a:r>
          </a:p>
          <a:p>
            <a:pPr lvl="1">
              <a:lnSpc>
                <a:spcPct val="150000"/>
              </a:lnSpc>
            </a:pPr>
            <a:r>
              <a:rPr kumimoji="1" lang="ko-KR" altLang="en-US" sz="1400" dirty="0">
                <a:highlight>
                  <a:srgbClr val="FFFF00"/>
                </a:highlight>
                <a:latin typeface="NanumSquareOTF_ac" panose="020B0600000101010101" pitchFamily="34" charset="-127"/>
                <a:ea typeface="NanumSquareOTF_ac" panose="020B0600000101010101" pitchFamily="34" charset="-127"/>
              </a:rPr>
              <a:t>그렇다면 </a:t>
            </a:r>
            <a:r>
              <a:rPr kumimoji="1" lang="ko-KR" altLang="en-US" sz="1400" dirty="0" err="1">
                <a:highlight>
                  <a:srgbClr val="FFFF00"/>
                </a:highlight>
                <a:latin typeface="NanumSquareOTF_ac" panose="020B0600000101010101" pitchFamily="34" charset="-127"/>
                <a:ea typeface="NanumSquareOTF_ac" panose="020B0600000101010101" pitchFamily="34" charset="-127"/>
              </a:rPr>
              <a:t>딥러닝을</a:t>
            </a:r>
            <a:r>
              <a:rPr kumimoji="1" lang="ko-KR" altLang="en-US" sz="1400" dirty="0">
                <a:highlight>
                  <a:srgbClr val="FFFF00"/>
                </a:highlight>
                <a:latin typeface="NanumSquareOTF_ac" panose="020B0600000101010101" pitchFamily="34" charset="-127"/>
                <a:ea typeface="NanumSquareOTF_ac" panose="020B0600000101010101" pitchFamily="34" charset="-127"/>
              </a:rPr>
              <a:t> </a:t>
            </a:r>
            <a:r>
              <a:rPr kumimoji="1" lang="en-US" altLang="ko-KR" sz="1400" dirty="0">
                <a:highlight>
                  <a:srgbClr val="FFFF00"/>
                </a:highlight>
                <a:latin typeface="NanumSquareOTF_ac" panose="020B0600000101010101" pitchFamily="34" charset="-127"/>
                <a:ea typeface="NanumSquareOTF_ac" panose="020B0600000101010101" pitchFamily="34" charset="-127"/>
              </a:rPr>
              <a:t>RL</a:t>
            </a:r>
            <a:r>
              <a:rPr kumimoji="1" lang="ko-KR" altLang="en-US" sz="1400" dirty="0">
                <a:highlight>
                  <a:srgbClr val="FFFF00"/>
                </a:highlight>
                <a:latin typeface="NanumSquareOTF_ac" panose="020B0600000101010101" pitchFamily="34" charset="-127"/>
                <a:ea typeface="NanumSquareOTF_ac" panose="020B0600000101010101" pitchFamily="34" charset="-127"/>
              </a:rPr>
              <a:t>에 적용시킬 수 있지 않을까</a:t>
            </a:r>
            <a:r>
              <a:rPr kumimoji="1" lang="en-US" altLang="ko-KR" sz="1400" dirty="0">
                <a:highlight>
                  <a:srgbClr val="FFFF00"/>
                </a:highlight>
                <a:latin typeface="NanumSquareOTF_ac" panose="020B0600000101010101" pitchFamily="34" charset="-127"/>
                <a:ea typeface="NanumSquareOTF_ac" panose="020B0600000101010101" pitchFamily="34" charset="-127"/>
              </a:rPr>
              <a:t>?</a:t>
            </a:r>
          </a:p>
          <a:p>
            <a:pPr>
              <a:lnSpc>
                <a:spcPct val="150000"/>
              </a:lnSpc>
            </a:pP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하지만 </a:t>
            </a:r>
            <a:r>
              <a:rPr kumimoji="1" lang="en-US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RL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에 </a:t>
            </a:r>
            <a:r>
              <a:rPr kumimoji="1" lang="ko-KR" altLang="en-US" sz="1400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딥러닝을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</a:t>
            </a:r>
            <a:r>
              <a:rPr kumimoji="1" lang="ko-KR" altLang="en-US" sz="1400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적용시키는데는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몇가지 제약이 있다</a:t>
            </a:r>
            <a:r>
              <a:rPr kumimoji="1" lang="en-US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.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ko-KR" altLang="en-US" sz="1400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딥러닝은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</a:t>
            </a:r>
            <a:r>
              <a:rPr kumimoji="1" lang="en-US" altLang="ko-KR" sz="1400" dirty="0">
                <a:solidFill>
                  <a:srgbClr val="FF000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input</a:t>
            </a:r>
            <a:r>
              <a:rPr kumimoji="1" lang="ko-KR" altLang="en-US" sz="1400" dirty="0">
                <a:solidFill>
                  <a:srgbClr val="FF000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과 </a:t>
            </a:r>
            <a:r>
              <a:rPr kumimoji="1" lang="en-US" altLang="ko-KR" sz="1400" dirty="0">
                <a:solidFill>
                  <a:srgbClr val="FF000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target</a:t>
            </a:r>
            <a:r>
              <a:rPr kumimoji="1" lang="ko-KR" altLang="en-US" sz="1400" dirty="0">
                <a:solidFill>
                  <a:srgbClr val="FF000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의 관계가 뚜렷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하다</a:t>
            </a:r>
            <a:r>
              <a:rPr kumimoji="1" lang="en-US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.</a:t>
            </a:r>
            <a:endParaRPr kumimoji="1" lang="ko-KR" altLang="en-US" sz="140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 lvl="2">
              <a:lnSpc>
                <a:spcPct val="150000"/>
              </a:lnSpc>
            </a:pPr>
            <a:r>
              <a:rPr kumimoji="1" lang="en-US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RL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은 </a:t>
            </a:r>
            <a:r>
              <a:rPr kumimoji="1" lang="en-US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scalar reward</a:t>
            </a:r>
            <a:r>
              <a:rPr kumimoji="1" lang="ko-KR" altLang="en-US" sz="1400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를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이용해 학습하는데</a:t>
            </a:r>
            <a:r>
              <a:rPr kumimoji="1" lang="en-US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,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이는 </a:t>
            </a:r>
            <a:r>
              <a:rPr kumimoji="1" lang="en-US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sparse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하고 </a:t>
            </a:r>
            <a:r>
              <a:rPr kumimoji="1" lang="en-US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noisy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하며 </a:t>
            </a:r>
            <a:r>
              <a:rPr kumimoji="1" lang="en-US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delay 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되는 경향이 있다</a:t>
            </a:r>
            <a:r>
              <a:rPr kumimoji="1" lang="en-US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.</a:t>
            </a:r>
          </a:p>
          <a:p>
            <a:pPr lvl="3">
              <a:lnSpc>
                <a:spcPct val="150000"/>
              </a:lnSpc>
            </a:pPr>
            <a:r>
              <a:rPr kumimoji="1" lang="en-US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action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과 그에 따른 </a:t>
            </a:r>
            <a:r>
              <a:rPr kumimoji="1" lang="en-US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reward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가 바로 나타나지 않는 경우가 존재한다</a:t>
            </a:r>
            <a:r>
              <a:rPr kumimoji="1" lang="en-US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.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대부분의 </a:t>
            </a:r>
            <a:r>
              <a:rPr kumimoji="1" lang="ko-KR" altLang="en-US" sz="1400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딥러닝에서는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데이터들이 서로에 </a:t>
            </a:r>
            <a:r>
              <a:rPr kumimoji="1" lang="ko-KR" altLang="en-US" sz="1400" dirty="0">
                <a:solidFill>
                  <a:srgbClr val="FF000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독립적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이다</a:t>
            </a:r>
            <a:r>
              <a:rPr kumimoji="1" lang="en-US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.</a:t>
            </a:r>
          </a:p>
          <a:p>
            <a:pPr lvl="2">
              <a:lnSpc>
                <a:spcPct val="150000"/>
              </a:lnSpc>
            </a:pP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하지만 </a:t>
            </a:r>
            <a:r>
              <a:rPr kumimoji="1" lang="en-US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RL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에서는 </a:t>
            </a:r>
            <a:r>
              <a:rPr kumimoji="1" lang="en-US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state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들의 시퀀스가 서로 높은 연관성을 가짐</a:t>
            </a:r>
            <a:r>
              <a:rPr kumimoji="1" lang="en-US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.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ko-KR" altLang="en-US" sz="1400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딥러닝은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고정된 </a:t>
            </a:r>
            <a:r>
              <a:rPr kumimoji="1" lang="en-US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data distribution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을 가진다고 가정해 학습이 진행되지만</a:t>
            </a:r>
            <a:r>
              <a:rPr kumimoji="1" lang="en-US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, </a:t>
            </a:r>
            <a:r>
              <a:rPr kumimoji="1" lang="en-US" altLang="ko-KR" sz="1400" dirty="0">
                <a:solidFill>
                  <a:srgbClr val="FF000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RL</a:t>
            </a:r>
            <a:r>
              <a:rPr kumimoji="1" lang="ko-KR" altLang="en-US" sz="1400" dirty="0">
                <a:solidFill>
                  <a:srgbClr val="FF000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은 학습이 진행되면서 데이터 분포가 달라진다</a:t>
            </a:r>
            <a:r>
              <a:rPr kumimoji="1" lang="en-US" altLang="ko-KR" sz="1400" dirty="0">
                <a:solidFill>
                  <a:srgbClr val="FF000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endParaRPr kumimoji="1" lang="en-US" altLang="ko-KR" sz="140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pic>
        <p:nvPicPr>
          <p:cNvPr id="5122" name="Picture 2" descr="A.I. technical - Machine Learning vs. Deep Learning">
            <a:extLst>
              <a:ext uri="{FF2B5EF4-FFF2-40B4-BE49-F238E27FC236}">
                <a16:creationId xmlns:a16="http://schemas.microsoft.com/office/drawing/2014/main" id="{E81763B6-2977-BC4F-A325-5C7E60BC53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9942" y="1744024"/>
            <a:ext cx="3639196" cy="1788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1688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DBFAC101-E817-C14D-A836-1CEDD4721A08}"/>
              </a:ext>
            </a:extLst>
          </p:cNvPr>
          <p:cNvGrpSpPr/>
          <p:nvPr/>
        </p:nvGrpSpPr>
        <p:grpSpPr>
          <a:xfrm>
            <a:off x="187601" y="178129"/>
            <a:ext cx="2766623" cy="584775"/>
            <a:chOff x="2491327" y="449482"/>
            <a:chExt cx="2766623" cy="58477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40D950B-2404-0A4B-9F3F-5ABEF7D4E007}"/>
                </a:ext>
              </a:extLst>
            </p:cNvPr>
            <p:cNvSpPr txBox="1"/>
            <p:nvPr/>
          </p:nvSpPr>
          <p:spPr>
            <a:xfrm>
              <a:off x="2912436" y="449482"/>
              <a:ext cx="234551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b="1" spc="-150" dirty="0">
                  <a:solidFill>
                    <a:schemeClr val="accent1"/>
                  </a:solidFill>
                  <a:latin typeface="NanumSquareOTF_ac Bold" panose="020B0600000101010101" pitchFamily="34" charset="-127"/>
                  <a:ea typeface="NanumSquareOTF_ac Bold" panose="020B0600000101010101" pitchFamily="34" charset="-127"/>
                </a:rPr>
                <a:t>Introduction</a:t>
              </a:r>
              <a:endParaRPr lang="ko-KR" altLang="en-US" sz="3200" b="1" spc="-150" dirty="0">
                <a:solidFill>
                  <a:schemeClr val="accent1"/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4D5C90B-A954-634D-B8B9-B590947D2B96}"/>
                </a:ext>
              </a:extLst>
            </p:cNvPr>
            <p:cNvSpPr txBox="1"/>
            <p:nvPr/>
          </p:nvSpPr>
          <p:spPr>
            <a:xfrm>
              <a:off x="2491327" y="496769"/>
              <a:ext cx="42351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 b="1" spc="-150" dirty="0">
                  <a:solidFill>
                    <a:schemeClr val="accent1"/>
                  </a:solidFill>
                  <a:latin typeface="NanumSquareOTF_ac Bold" panose="020B0600000101010101" pitchFamily="34" charset="-127"/>
                  <a:ea typeface="NanumSquareOTF_ac Bold" panose="020B0600000101010101" pitchFamily="34" charset="-127"/>
                </a:rPr>
                <a:t>1.</a:t>
              </a:r>
              <a:endParaRPr lang="ko-KR" altLang="en-US" sz="2400" b="1" spc="-150" dirty="0">
                <a:solidFill>
                  <a:schemeClr val="accent1"/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endParaRPr>
            </a:p>
          </p:txBody>
        </p:sp>
      </p:grp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0BE52FB9-5EF2-6E4C-8A95-9E4F10D7A174}"/>
              </a:ext>
            </a:extLst>
          </p:cNvPr>
          <p:cNvSpPr txBox="1">
            <a:spLocks/>
          </p:cNvSpPr>
          <p:nvPr/>
        </p:nvSpPr>
        <p:spPr>
          <a:xfrm>
            <a:off x="539350" y="1007390"/>
            <a:ext cx="11652650" cy="77675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본 논문에서는 </a:t>
            </a:r>
            <a:r>
              <a:rPr kumimoji="1" lang="ko-KR" altLang="en-US" sz="1400" dirty="0">
                <a:solidFill>
                  <a:srgbClr val="FF000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복잡한 </a:t>
            </a:r>
            <a:r>
              <a:rPr kumimoji="1" lang="en-US" altLang="ko-KR" sz="1400" dirty="0">
                <a:solidFill>
                  <a:srgbClr val="FF000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RL </a:t>
            </a:r>
            <a:r>
              <a:rPr kumimoji="1" lang="ko-KR" altLang="en-US" sz="1400" dirty="0">
                <a:solidFill>
                  <a:srgbClr val="FF000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환경에서 </a:t>
            </a:r>
            <a:r>
              <a:rPr kumimoji="1" lang="en-US" altLang="ko-KR" sz="1400" dirty="0">
                <a:solidFill>
                  <a:srgbClr val="FF000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raw video data</a:t>
            </a:r>
            <a:r>
              <a:rPr kumimoji="1" lang="ko-KR" altLang="en-US" sz="1400" dirty="0" err="1">
                <a:solidFill>
                  <a:srgbClr val="FF000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를</a:t>
            </a:r>
            <a:r>
              <a:rPr kumimoji="1" lang="ko-KR" altLang="en-US" sz="1400" dirty="0">
                <a:solidFill>
                  <a:srgbClr val="FF000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 </a:t>
            </a:r>
            <a:r>
              <a:rPr kumimoji="1" lang="en-US" altLang="ko-KR" sz="1400" dirty="0">
                <a:solidFill>
                  <a:srgbClr val="FF000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input</a:t>
            </a:r>
            <a:r>
              <a:rPr kumimoji="1" lang="ko-KR" altLang="en-US" sz="1400" dirty="0" err="1">
                <a:solidFill>
                  <a:srgbClr val="FF000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으로</a:t>
            </a:r>
            <a:r>
              <a:rPr kumimoji="1" lang="ko-KR" altLang="en-US" sz="1400" dirty="0">
                <a:solidFill>
                  <a:srgbClr val="FF000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 하는 </a:t>
            </a:r>
            <a:r>
              <a:rPr kumimoji="1" lang="en-US" altLang="ko-KR" sz="1400" dirty="0">
                <a:solidFill>
                  <a:srgbClr val="FF000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control policy</a:t>
            </a:r>
            <a:r>
              <a:rPr kumimoji="1" lang="ko-KR" altLang="en-US" sz="1400" dirty="0" err="1">
                <a:solidFill>
                  <a:srgbClr val="FF000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를</a:t>
            </a:r>
            <a:r>
              <a:rPr kumimoji="1" lang="ko-KR" altLang="en-US" sz="1400" dirty="0">
                <a:solidFill>
                  <a:srgbClr val="FF000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 학습하는 방법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을 제시한다</a:t>
            </a:r>
            <a:r>
              <a:rPr kumimoji="1" lang="en-US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.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kumimoji="1" lang="en-US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CNN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을 사용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kumimoji="1" lang="en-US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Q-Learning 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알고리즘의 </a:t>
            </a:r>
            <a:r>
              <a:rPr kumimoji="1" lang="en-US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variant</a:t>
            </a:r>
            <a:r>
              <a:rPr kumimoji="1" lang="ko-KR" altLang="en-US" sz="1400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를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이용해 학습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kumimoji="1" lang="en-US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SGD</a:t>
            </a:r>
            <a:r>
              <a:rPr kumimoji="1" lang="ko-KR" altLang="en-US" sz="1400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를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이용해 </a:t>
            </a:r>
            <a:r>
              <a:rPr kumimoji="1" lang="en-US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weight update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위에 언급했던 </a:t>
            </a:r>
            <a:r>
              <a:rPr kumimoji="1" lang="en-US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correlated data &amp; non-stationary 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분포 문제 해결하기 위해 </a:t>
            </a:r>
            <a:r>
              <a:rPr kumimoji="1" lang="en-US" altLang="ko-KR" sz="1400" dirty="0">
                <a:solidFill>
                  <a:srgbClr val="FF0000"/>
                </a:solidFill>
                <a:highlight>
                  <a:srgbClr val="FFFF00"/>
                </a:highlight>
                <a:latin typeface="NanumSquareOTF_ac" panose="020B0600000101010101" pitchFamily="34" charset="-127"/>
                <a:ea typeface="NanumSquareOTF_ac" panose="020B0600000101010101" pitchFamily="34" charset="-127"/>
              </a:rPr>
              <a:t>experience replay mechanism 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사용</a:t>
            </a:r>
          </a:p>
          <a:p>
            <a:pPr lvl="2">
              <a:lnSpc>
                <a:spcPct val="100000"/>
              </a:lnSpc>
            </a:pPr>
            <a:r>
              <a:rPr kumimoji="1" lang="en-US" altLang="ko-KR" sz="14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experience replay mechanism: 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이전의 </a:t>
            </a:r>
            <a:r>
              <a:rPr kumimoji="1" lang="en-US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transition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들에 대해 </a:t>
            </a:r>
            <a:r>
              <a:rPr kumimoji="1" lang="ko-KR" altLang="en-US" sz="1400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랜덤하게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샘플링 해 다양한 과거의 </a:t>
            </a:r>
            <a:r>
              <a:rPr kumimoji="1" lang="en-US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behavior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에 대한 분포를 </a:t>
            </a:r>
            <a:r>
              <a:rPr kumimoji="1" lang="ko-KR" altLang="en-US" sz="1400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스무딩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하는 방법</a:t>
            </a:r>
            <a:endParaRPr kumimoji="1" lang="en-US" altLang="ko-KR" sz="140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 lvl="2">
              <a:lnSpc>
                <a:spcPct val="100000"/>
              </a:lnSpc>
            </a:pPr>
            <a:endParaRPr kumimoji="1" lang="en-US" altLang="ko-KR" sz="140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 lvl="2">
              <a:lnSpc>
                <a:spcPct val="100000"/>
              </a:lnSpc>
            </a:pPr>
            <a:endParaRPr kumimoji="1" lang="en-US" altLang="ko-KR" sz="140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 lvl="2">
              <a:lnSpc>
                <a:spcPct val="100000"/>
              </a:lnSpc>
            </a:pPr>
            <a:endParaRPr kumimoji="1" lang="en-US" altLang="ko-KR" sz="140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 lvl="2">
              <a:lnSpc>
                <a:spcPct val="100000"/>
              </a:lnSpc>
            </a:pPr>
            <a:endParaRPr kumimoji="1" lang="en-US" altLang="ko-KR" sz="140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 lvl="2">
              <a:lnSpc>
                <a:spcPct val="100000"/>
              </a:lnSpc>
            </a:pPr>
            <a:endParaRPr kumimoji="1" lang="en-US" altLang="ko-KR" sz="140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 lvl="2">
              <a:lnSpc>
                <a:spcPct val="100000"/>
              </a:lnSpc>
            </a:pPr>
            <a:endParaRPr kumimoji="1" lang="en-US" altLang="ko-KR" sz="140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 lvl="2">
              <a:lnSpc>
                <a:spcPct val="100000"/>
              </a:lnSpc>
            </a:pPr>
            <a:endParaRPr kumimoji="1" lang="ko-KR" altLang="en-US" sz="140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>
              <a:lnSpc>
                <a:spcPct val="100000"/>
              </a:lnSpc>
            </a:pPr>
            <a:r>
              <a:rPr kumimoji="1" lang="en-US" altLang="ko-KR" sz="1400" dirty="0">
                <a:solidFill>
                  <a:srgbClr val="FF000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Atari 2600</a:t>
            </a:r>
            <a:r>
              <a:rPr kumimoji="1" lang="ko-KR" altLang="en-US" sz="1400" dirty="0">
                <a:solidFill>
                  <a:srgbClr val="FF000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의 게임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을 이용해 학습과 실험을 진행했다</a:t>
            </a:r>
            <a:r>
              <a:rPr kumimoji="1" lang="en-US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.</a:t>
            </a:r>
          </a:p>
          <a:p>
            <a:pPr lvl="1">
              <a:lnSpc>
                <a:spcPct val="100000"/>
              </a:lnSpc>
            </a:pPr>
            <a:r>
              <a:rPr kumimoji="1" lang="en-US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high dimensional visual input(210 * 160 RGB video at 60Hz)</a:t>
            </a:r>
          </a:p>
          <a:p>
            <a:pPr lvl="1">
              <a:lnSpc>
                <a:spcPct val="100000"/>
              </a:lnSpc>
            </a:pP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본 논문의 목표는 가능한 한 많은 게임을 실행할 수 있는 </a:t>
            </a:r>
            <a:r>
              <a:rPr kumimoji="1" lang="en-US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single neural network agent</a:t>
            </a:r>
            <a:r>
              <a:rPr kumimoji="1" lang="ko-KR" altLang="en-US" sz="1400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를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만들어 내는 것</a:t>
            </a:r>
            <a:r>
              <a:rPr kumimoji="1" lang="en-US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.</a:t>
            </a:r>
          </a:p>
          <a:p>
            <a:pPr lvl="2">
              <a:lnSpc>
                <a:spcPct val="100000"/>
              </a:lnSpc>
            </a:pP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네트워크는 </a:t>
            </a:r>
            <a:r>
              <a:rPr kumimoji="1" lang="en-US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game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에 대한 세부적인 정보는 알지 못함</a:t>
            </a:r>
          </a:p>
          <a:p>
            <a:pPr lvl="2">
              <a:lnSpc>
                <a:spcPct val="100000"/>
              </a:lnSpc>
            </a:pPr>
            <a:r>
              <a:rPr kumimoji="1" lang="en-US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hand-designed feature X</a:t>
            </a:r>
          </a:p>
          <a:p>
            <a:pPr lvl="2">
              <a:lnSpc>
                <a:spcPct val="100000"/>
              </a:lnSpc>
            </a:pP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기존의 </a:t>
            </a:r>
            <a:r>
              <a:rPr kumimoji="1" lang="en-US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RL</a:t>
            </a:r>
            <a:r>
              <a:rPr kumimoji="1" lang="ko-KR" altLang="en-US" sz="1400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처럼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</a:t>
            </a:r>
            <a:r>
              <a:rPr kumimoji="1" lang="en-US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input, reward, terminal state, action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만 가지고 학습을 진행한다</a:t>
            </a:r>
            <a:r>
              <a:rPr kumimoji="1" lang="en-US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.</a:t>
            </a:r>
          </a:p>
          <a:p>
            <a:pPr lvl="2">
              <a:lnSpc>
                <a:spcPct val="100000"/>
              </a:lnSpc>
            </a:pP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네트워크 구조와 </a:t>
            </a:r>
            <a:r>
              <a:rPr kumimoji="1" lang="ko-KR" altLang="en-US" sz="1400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하이퍼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</a:t>
            </a:r>
            <a:r>
              <a:rPr kumimoji="1" lang="ko-KR" altLang="en-US" sz="1400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파라미터는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고정</a:t>
            </a:r>
            <a:endParaRPr kumimoji="1" lang="en-US" altLang="ko-KR" sz="140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FB64CE2-D890-A146-89D5-091CCB0967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7071" y="2802879"/>
            <a:ext cx="6737858" cy="1833629"/>
          </a:xfrm>
          <a:prstGeom prst="rect">
            <a:avLst/>
          </a:prstGeom>
        </p:spPr>
      </p:pic>
      <p:sp>
        <p:nvSpPr>
          <p:cNvPr id="3" name="L 도형 2">
            <a:extLst>
              <a:ext uri="{FF2B5EF4-FFF2-40B4-BE49-F238E27FC236}">
                <a16:creationId xmlns:a16="http://schemas.microsoft.com/office/drawing/2014/main" id="{9A77D31A-F88B-634E-A155-75C259F50273}"/>
              </a:ext>
            </a:extLst>
          </p:cNvPr>
          <p:cNvSpPr/>
          <p:nvPr/>
        </p:nvSpPr>
        <p:spPr>
          <a:xfrm rot="2571008" flipH="1">
            <a:off x="6813634" y="1843789"/>
            <a:ext cx="172495" cy="311471"/>
          </a:xfrm>
          <a:prstGeom prst="corner">
            <a:avLst>
              <a:gd name="adj1" fmla="val 17532"/>
              <a:gd name="adj2" fmla="val 1758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242651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2FF3D356-14FB-0E40-AC56-F91556C570A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01615" y="868680"/>
                <a:ext cx="7131170" cy="2305841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kumimoji="1" lang="ko-KR" altLang="en-US" sz="1400" dirty="0">
                    <a:latin typeface="NanumSquareOTF_ac" panose="020B0600000101010101" pitchFamily="34" charset="-127"/>
                    <a:ea typeface="NanumSquareOTF_ac" panose="020B0600000101010101" pitchFamily="34" charset="-127"/>
                  </a:rPr>
                  <a:t>논문의 </a:t>
                </a:r>
                <a:r>
                  <a:rPr kumimoji="1" lang="en-US" altLang="ko-KR" sz="1400" dirty="0">
                    <a:latin typeface="NanumSquareOTF_ac" panose="020B0600000101010101" pitchFamily="34" charset="-127"/>
                    <a:ea typeface="NanumSquareOTF_ac" panose="020B0600000101010101" pitchFamily="34" charset="-127"/>
                  </a:rPr>
                  <a:t>task</a:t>
                </a:r>
                <a:r>
                  <a:rPr kumimoji="1" lang="ko-KR" altLang="en-US" sz="1400" dirty="0">
                    <a:latin typeface="NanumSquareOTF_ac" panose="020B0600000101010101" pitchFamily="34" charset="-127"/>
                    <a:ea typeface="NanumSquareOTF_ac" panose="020B0600000101010101" pitchFamily="34" charset="-127"/>
                  </a:rPr>
                  <a:t>는 </a:t>
                </a:r>
                <a:r>
                  <a:rPr kumimoji="1" lang="en-US" altLang="ko-KR" sz="1400" dirty="0">
                    <a:latin typeface="NanumSquareOTF_ac" panose="020B0600000101010101" pitchFamily="34" charset="-127"/>
                    <a:ea typeface="NanumSquareOTF_ac" panose="020B0600000101010101" pitchFamily="34" charset="-127"/>
                  </a:rPr>
                  <a:t>1)</a:t>
                </a:r>
                <a:r>
                  <a:rPr kumimoji="1" lang="ko-KR" altLang="en-US" sz="1400" dirty="0">
                    <a:latin typeface="NanumSquareOTF_ac" panose="020B0600000101010101" pitchFamily="34" charset="-127"/>
                    <a:ea typeface="NanumSquareOTF_ac" panose="020B0600000101010101" pitchFamily="34" charset="-127"/>
                  </a:rPr>
                  <a:t> </a:t>
                </a:r>
                <a:r>
                  <a:rPr kumimoji="1" lang="en" altLang="ko-KR" sz="1400" dirty="0">
                    <a:latin typeface="NanumSquareOTF_ac" panose="020B0600000101010101" pitchFamily="34" charset="-127"/>
                    <a:ea typeface="NanumSquareOTF_ac" panose="020B0600000101010101" pitchFamily="34" charset="-127"/>
                  </a:rPr>
                  <a:t>Agent</a:t>
                </a:r>
                <a:r>
                  <a:rPr kumimoji="1" lang="ko-KR" altLang="en-US" sz="1400" dirty="0">
                    <a:latin typeface="NanumSquareOTF_ac" panose="020B0600000101010101" pitchFamily="34" charset="-127"/>
                    <a:ea typeface="NanumSquareOTF_ac" panose="020B0600000101010101" pitchFamily="34" charset="-127"/>
                  </a:rPr>
                  <a:t>가 상호작용하는 </a:t>
                </a:r>
                <a:r>
                  <a:rPr kumimoji="1" lang="en" altLang="ko-KR" sz="1400" dirty="0">
                    <a:latin typeface="NanumSquareOTF_ac" panose="020B0600000101010101" pitchFamily="34" charset="-127"/>
                    <a:ea typeface="NanumSquareOTF_ac" panose="020B0600000101010101" pitchFamily="34" charset="-127"/>
                  </a:rPr>
                  <a:t>environment E(Atari emulator), </a:t>
                </a:r>
                <a:r>
                  <a:rPr kumimoji="1" lang="en-US" altLang="ko-KR" sz="1400" dirty="0">
                    <a:latin typeface="NanumSquareOTF_ac" panose="020B0600000101010101" pitchFamily="34" charset="-127"/>
                    <a:ea typeface="NanumSquareOTF_ac" panose="020B0600000101010101" pitchFamily="34" charset="-127"/>
                  </a:rPr>
                  <a:t>2)</a:t>
                </a:r>
                <a:r>
                  <a:rPr kumimoji="1" lang="ko-KR" altLang="en-US" sz="1400" dirty="0">
                    <a:latin typeface="NanumSquareOTF_ac" panose="020B0600000101010101" pitchFamily="34" charset="-127"/>
                    <a:ea typeface="NanumSquareOTF_ac" panose="020B0600000101010101" pitchFamily="34" charset="-127"/>
                  </a:rPr>
                  <a:t> </a:t>
                </a:r>
                <a:r>
                  <a:rPr kumimoji="1" lang="en" altLang="ko-KR" sz="1400" dirty="0">
                    <a:latin typeface="NanumSquareOTF_ac" panose="020B0600000101010101" pitchFamily="34" charset="-127"/>
                    <a:ea typeface="NanumSquareOTF_ac" panose="020B0600000101010101" pitchFamily="34" charset="-127"/>
                  </a:rPr>
                  <a:t>action </a:t>
                </a:r>
                <a:r>
                  <a:rPr kumimoji="1" lang="en-US" altLang="ko-KR" sz="1400" dirty="0">
                    <a:latin typeface="NanumSquareOTF_ac" panose="020B0600000101010101" pitchFamily="34" charset="-127"/>
                    <a:ea typeface="NanumSquareOTF_ac" panose="020B0600000101010101" pitchFamily="34" charset="-127"/>
                  </a:rPr>
                  <a:t>sequence, 3)</a:t>
                </a:r>
                <a:r>
                  <a:rPr kumimoji="1" lang="ko-KR" altLang="en-US" sz="1400" dirty="0">
                    <a:latin typeface="NanumSquareOTF_ac" panose="020B0600000101010101" pitchFamily="34" charset="-127"/>
                    <a:ea typeface="NanumSquareOTF_ac" panose="020B0600000101010101" pitchFamily="34" charset="-127"/>
                  </a:rPr>
                  <a:t> </a:t>
                </a:r>
                <a:r>
                  <a:rPr kumimoji="1" lang="en" altLang="ko-KR" sz="1400" dirty="0">
                    <a:latin typeface="NanumSquareOTF_ac" panose="020B0600000101010101" pitchFamily="34" charset="-127"/>
                    <a:ea typeface="NanumSquareOTF_ac" panose="020B0600000101010101" pitchFamily="34" charset="-127"/>
                  </a:rPr>
                  <a:t>observation, </a:t>
                </a:r>
                <a:r>
                  <a:rPr kumimoji="1" lang="en-US" altLang="ko-KR" sz="1400" dirty="0">
                    <a:latin typeface="NanumSquareOTF_ac" panose="020B0600000101010101" pitchFamily="34" charset="-127"/>
                    <a:ea typeface="NanumSquareOTF_ac" panose="020B0600000101010101" pitchFamily="34" charset="-127"/>
                  </a:rPr>
                  <a:t>4)</a:t>
                </a:r>
                <a:r>
                  <a:rPr kumimoji="1" lang="ko-KR" altLang="en-US" sz="1400" dirty="0">
                    <a:latin typeface="NanumSquareOTF_ac" panose="020B0600000101010101" pitchFamily="34" charset="-127"/>
                    <a:ea typeface="NanumSquareOTF_ac" panose="020B0600000101010101" pitchFamily="34" charset="-127"/>
                  </a:rPr>
                  <a:t> </a:t>
                </a:r>
                <a:r>
                  <a:rPr kumimoji="1" lang="en" altLang="ko-KR" sz="1400" dirty="0">
                    <a:latin typeface="NanumSquareOTF_ac" panose="020B0600000101010101" pitchFamily="34" charset="-127"/>
                    <a:ea typeface="NanumSquareOTF_ac" panose="020B0600000101010101" pitchFamily="34" charset="-127"/>
                  </a:rPr>
                  <a:t>reward</a:t>
                </a:r>
                <a:r>
                  <a:rPr kumimoji="1" lang="ko-KR" altLang="en-US" sz="1400" dirty="0">
                    <a:latin typeface="NanumSquareOTF_ac" panose="020B0600000101010101" pitchFamily="34" charset="-127"/>
                    <a:ea typeface="NanumSquareOTF_ac" panose="020B0600000101010101" pitchFamily="34" charset="-127"/>
                  </a:rPr>
                  <a:t>로 이뤄져 있다</a:t>
                </a:r>
                <a:r>
                  <a:rPr kumimoji="1" lang="en-US" altLang="ko-KR" sz="1400" dirty="0">
                    <a:latin typeface="NanumSquareOTF_ac" panose="020B0600000101010101" pitchFamily="34" charset="-127"/>
                    <a:ea typeface="NanumSquareOTF_ac" panose="020B0600000101010101" pitchFamily="34" charset="-127"/>
                  </a:rPr>
                  <a:t>.</a:t>
                </a:r>
              </a:p>
              <a:p>
                <a:pPr lvl="1">
                  <a:lnSpc>
                    <a:spcPct val="150000"/>
                  </a:lnSpc>
                </a:pPr>
                <a:r>
                  <a:rPr kumimoji="1" lang="ko-KR" altLang="en-US" sz="1400" dirty="0">
                    <a:latin typeface="NanumSquareOTF_ac" panose="020B0600000101010101" pitchFamily="34" charset="-127"/>
                    <a:ea typeface="NanumSquareOTF_ac" panose="020B0600000101010101" pitchFamily="34" charset="-127"/>
                  </a:rPr>
                  <a:t>각 </a:t>
                </a:r>
                <a:r>
                  <a:rPr kumimoji="1" lang="en-US" altLang="ko-KR" sz="1400" dirty="0">
                    <a:latin typeface="NanumSquareOTF_ac" panose="020B0600000101010101" pitchFamily="34" charset="-127"/>
                    <a:ea typeface="NanumSquareOTF_ac" panose="020B0600000101010101" pitchFamily="34" charset="-127"/>
                  </a:rPr>
                  <a:t>step</a:t>
                </a:r>
                <a:r>
                  <a:rPr kumimoji="1" lang="ko-KR" altLang="en-US" sz="1400" dirty="0">
                    <a:latin typeface="NanumSquareOTF_ac" panose="020B0600000101010101" pitchFamily="34" charset="-127"/>
                    <a:ea typeface="NanumSquareOTF_ac" panose="020B0600000101010101" pitchFamily="34" charset="-127"/>
                  </a:rPr>
                  <a:t>마다 </a:t>
                </a:r>
                <a:r>
                  <a:rPr kumimoji="1" lang="en-US" altLang="ko-KR" sz="1400" dirty="0">
                    <a:latin typeface="NanumSquareOTF_ac" panose="020B0600000101010101" pitchFamily="34" charset="-127"/>
                    <a:ea typeface="NanumSquareOTF_ac" panose="020B0600000101010101" pitchFamily="34" charset="-127"/>
                  </a:rPr>
                  <a:t>agent</a:t>
                </a:r>
                <a:r>
                  <a:rPr kumimoji="1" lang="ko-KR" altLang="en-US" sz="1400" dirty="0">
                    <a:latin typeface="NanumSquareOTF_ac" panose="020B0600000101010101" pitchFamily="34" charset="-127"/>
                    <a:ea typeface="NanumSquareOTF_ac" panose="020B0600000101010101" pitchFamily="34" charset="-127"/>
                  </a:rPr>
                  <a:t>는 가능한 </a:t>
                </a:r>
                <a:r>
                  <a:rPr kumimoji="1" lang="en-US" altLang="ko-KR" sz="1400" dirty="0">
                    <a:latin typeface="NanumSquareOTF_ac" panose="020B0600000101010101" pitchFamily="34" charset="-127"/>
                    <a:ea typeface="NanumSquareOTF_ac" panose="020B0600000101010101" pitchFamily="34" charset="-127"/>
                  </a:rPr>
                  <a:t>action </a:t>
                </a:r>
                <a:r>
                  <a:rPr kumimoji="1" lang="ko-KR" altLang="en-US" sz="1400" dirty="0">
                    <a:latin typeface="NanumSquareOTF_ac" panose="020B0600000101010101" pitchFamily="34" charset="-127"/>
                    <a:ea typeface="NanumSquareOTF_ac" panose="020B0600000101010101" pitchFamily="34" charset="-127"/>
                  </a:rPr>
                  <a:t>집합 </a:t>
                </a:r>
                <a14:m>
                  <m:oMath xmlns:m="http://schemas.openxmlformats.org/officeDocument/2006/math">
                    <m:r>
                      <a:rPr kumimoji="1" lang="en-US" altLang="ko-KR" sz="1400" b="0" i="1" smtClean="0">
                        <a:latin typeface="Cambria Math" panose="02040503050406030204" pitchFamily="18" charset="0"/>
                        <a:ea typeface="NanumSquareOTF_ac Bold" panose="020B0600000101010101" pitchFamily="34" charset="-127"/>
                      </a:rPr>
                      <m:t>𝐴</m:t>
                    </m:r>
                    <m:r>
                      <a:rPr kumimoji="1" lang="en-US" altLang="ko-KR" sz="1400" b="0" i="1" smtClean="0">
                        <a:latin typeface="Cambria Math" panose="02040503050406030204" pitchFamily="18" charset="0"/>
                        <a:ea typeface="NanumSquareOTF_ac Bold" panose="020B0600000101010101" pitchFamily="34" charset="-127"/>
                      </a:rPr>
                      <m:t>={1, …, </m:t>
                    </m:r>
                    <m:r>
                      <a:rPr kumimoji="1" lang="en-US" altLang="ko-KR" sz="1400" b="0" i="1" smtClean="0">
                        <a:latin typeface="Cambria Math" panose="02040503050406030204" pitchFamily="18" charset="0"/>
                        <a:ea typeface="NanumSquareOTF_ac Bold" panose="020B0600000101010101" pitchFamily="34" charset="-127"/>
                      </a:rPr>
                      <m:t>𝐾</m:t>
                    </m:r>
                    <m:r>
                      <a:rPr kumimoji="1" lang="en-US" altLang="ko-KR" sz="1400" b="0" i="1" smtClean="0">
                        <a:latin typeface="Cambria Math" panose="02040503050406030204" pitchFamily="18" charset="0"/>
                        <a:ea typeface="NanumSquareOTF_ac Bold" panose="020B0600000101010101" pitchFamily="34" charset="-127"/>
                      </a:rPr>
                      <m:t>}</m:t>
                    </m:r>
                  </m:oMath>
                </a14:m>
                <a:r>
                  <a:rPr kumimoji="1" lang="ko-KR" altLang="en-US" sz="1400" dirty="0">
                    <a:latin typeface="NanumSquareOTF_ac" panose="020B0600000101010101" pitchFamily="34" charset="-127"/>
                    <a:ea typeface="NanumSquareOTF_ac" panose="020B0600000101010101" pitchFamily="34" charset="-127"/>
                  </a:rPr>
                  <a:t>에서 </a:t>
                </a:r>
                <a:r>
                  <a:rPr kumimoji="1" lang="en-US" altLang="ko-KR" sz="1400" dirty="0">
                    <a:latin typeface="NanumSquareOTF_ac" panose="020B0600000101010101" pitchFamily="34" charset="-127"/>
                    <a:ea typeface="NanumSquareOTF_ac" panose="020B0600000101010101" pitchFamily="34" charset="-127"/>
                  </a:rPr>
                  <a:t>action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1400" i="1" smtClean="0">
                            <a:latin typeface="Cambria Math" panose="02040503050406030204" pitchFamily="18" charset="0"/>
                            <a:ea typeface="NanumSquareOTF_ac Bold" panose="020B0600000101010101" pitchFamily="34" charset="-127"/>
                          </a:rPr>
                        </m:ctrlPr>
                      </m:sSubPr>
                      <m:e>
                        <m:r>
                          <a:rPr kumimoji="1" lang="en-US" altLang="ko-KR" sz="1400" b="0" i="1" smtClean="0">
                            <a:latin typeface="Cambria Math" panose="02040503050406030204" pitchFamily="18" charset="0"/>
                            <a:ea typeface="NanumSquareOTF_ac Bold" panose="020B0600000101010101" pitchFamily="34" charset="-127"/>
                          </a:rPr>
                          <m:t>𝑎</m:t>
                        </m:r>
                      </m:e>
                      <m:sub>
                        <m:r>
                          <a:rPr kumimoji="1" lang="en-US" altLang="ko-KR" sz="1400" b="0" i="1" smtClean="0">
                            <a:latin typeface="Cambria Math" panose="02040503050406030204" pitchFamily="18" charset="0"/>
                            <a:ea typeface="NanumSquareOTF_ac Bold" panose="020B0600000101010101" pitchFamily="34" charset="-127"/>
                          </a:rPr>
                          <m:t>𝑡</m:t>
                        </m:r>
                      </m:sub>
                    </m:sSub>
                  </m:oMath>
                </a14:m>
                <a:r>
                  <a:rPr kumimoji="1" lang="ko-KR" altLang="en-US" sz="1400" dirty="0" err="1">
                    <a:latin typeface="NanumSquareOTF_ac" panose="020B0600000101010101" pitchFamily="34" charset="-127"/>
                    <a:ea typeface="NanumSquareOTF_ac" panose="020B0600000101010101" pitchFamily="34" charset="-127"/>
                  </a:rPr>
                  <a:t>를</a:t>
                </a:r>
                <a:r>
                  <a:rPr kumimoji="1" lang="ko-KR" altLang="en-US" sz="1400" dirty="0">
                    <a:latin typeface="NanumSquareOTF_ac" panose="020B0600000101010101" pitchFamily="34" charset="-127"/>
                    <a:ea typeface="NanumSquareOTF_ac" panose="020B0600000101010101" pitchFamily="34" charset="-127"/>
                  </a:rPr>
                  <a:t> 선택한다</a:t>
                </a:r>
                <a:r>
                  <a:rPr kumimoji="1" lang="en-US" altLang="ko-KR" sz="1400" dirty="0">
                    <a:latin typeface="NanumSquareOTF_ac" panose="020B0600000101010101" pitchFamily="34" charset="-127"/>
                    <a:ea typeface="NanumSquareOTF_ac" panose="020B0600000101010101" pitchFamily="34" charset="-127"/>
                  </a:rPr>
                  <a:t>.</a:t>
                </a:r>
              </a:p>
              <a:p>
                <a:pPr lvl="2">
                  <a:lnSpc>
                    <a:spcPct val="150000"/>
                  </a:lnSpc>
                </a:pPr>
                <a:r>
                  <a:rPr kumimoji="1" lang="ko-KR" altLang="en-US" sz="1400" dirty="0">
                    <a:latin typeface="NanumSquareOTF_ac" panose="020B0600000101010101" pitchFamily="34" charset="-127"/>
                    <a:ea typeface="NanumSquareOTF_ac" panose="020B0600000101010101" pitchFamily="34" charset="-127"/>
                  </a:rPr>
                  <a:t>이에 따라 </a:t>
                </a:r>
                <a:r>
                  <a:rPr kumimoji="1" lang="en-US" altLang="ko-KR" sz="1400" dirty="0">
                    <a:latin typeface="NanumSquareOTF_ac" panose="020B0600000101010101" pitchFamily="34" charset="-127"/>
                    <a:ea typeface="NanumSquareOTF_ac" panose="020B0600000101010101" pitchFamily="34" charset="-127"/>
                  </a:rPr>
                  <a:t>emulator</a:t>
                </a:r>
                <a:r>
                  <a:rPr kumimoji="1" lang="ko-KR" altLang="en-US" sz="1400" dirty="0">
                    <a:latin typeface="NanumSquareOTF_ac" panose="020B0600000101010101" pitchFamily="34" charset="-127"/>
                    <a:ea typeface="NanumSquareOTF_ac" panose="020B0600000101010101" pitchFamily="34" charset="-127"/>
                  </a:rPr>
                  <a:t>의 </a:t>
                </a:r>
                <a:r>
                  <a:rPr kumimoji="1" lang="en-US" altLang="ko-KR" sz="1400" dirty="0">
                    <a:latin typeface="NanumSquareOTF_ac" panose="020B0600000101010101" pitchFamily="34" charset="-127"/>
                    <a:ea typeface="NanumSquareOTF_ac" panose="020B0600000101010101" pitchFamily="34" charset="-127"/>
                  </a:rPr>
                  <a:t>internal state</a:t>
                </a:r>
                <a:r>
                  <a:rPr kumimoji="1" lang="ko-KR" altLang="en-US" sz="1400" dirty="0">
                    <a:latin typeface="NanumSquareOTF_ac" panose="020B0600000101010101" pitchFamily="34" charset="-127"/>
                    <a:ea typeface="NanumSquareOTF_ac" panose="020B0600000101010101" pitchFamily="34" charset="-127"/>
                  </a:rPr>
                  <a:t>와 </a:t>
                </a:r>
                <a:r>
                  <a:rPr kumimoji="1" lang="en-US" altLang="ko-KR" sz="1400" dirty="0">
                    <a:latin typeface="NanumSquareOTF_ac" panose="020B0600000101010101" pitchFamily="34" charset="-127"/>
                    <a:ea typeface="NanumSquareOTF_ac" panose="020B0600000101010101" pitchFamily="34" charset="-127"/>
                  </a:rPr>
                  <a:t>game score</a:t>
                </a:r>
                <a:r>
                  <a:rPr kumimoji="1" lang="ko-KR" altLang="en-US" sz="1400" dirty="0">
                    <a:latin typeface="NanumSquareOTF_ac" panose="020B0600000101010101" pitchFamily="34" charset="-127"/>
                    <a:ea typeface="NanumSquareOTF_ac" panose="020B0600000101010101" pitchFamily="34" charset="-127"/>
                  </a:rPr>
                  <a:t>이 갱신된다</a:t>
                </a:r>
                <a:r>
                  <a:rPr kumimoji="1" lang="en-US" altLang="ko-KR" sz="1400" dirty="0">
                    <a:latin typeface="NanumSquareOTF_ac" panose="020B0600000101010101" pitchFamily="34" charset="-127"/>
                    <a:ea typeface="NanumSquareOTF_ac" panose="020B0600000101010101" pitchFamily="34" charset="-127"/>
                  </a:rPr>
                  <a:t>.</a:t>
                </a:r>
              </a:p>
            </p:txBody>
          </p:sp>
        </mc:Choice>
        <mc:Fallback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2FF3D356-14FB-0E40-AC56-F91556C570A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01615" y="868680"/>
                <a:ext cx="7131170" cy="2305841"/>
              </a:xfrm>
              <a:blipFill>
                <a:blip r:embed="rId3"/>
                <a:stretch>
                  <a:fillRect l="-178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그룹 1">
            <a:extLst>
              <a:ext uri="{FF2B5EF4-FFF2-40B4-BE49-F238E27FC236}">
                <a16:creationId xmlns:a16="http://schemas.microsoft.com/office/drawing/2014/main" id="{DBFAC101-E817-C14D-A836-1CEDD4721A08}"/>
              </a:ext>
            </a:extLst>
          </p:cNvPr>
          <p:cNvGrpSpPr/>
          <p:nvPr/>
        </p:nvGrpSpPr>
        <p:grpSpPr>
          <a:xfrm>
            <a:off x="-1020736" y="178129"/>
            <a:ext cx="9885767" cy="584775"/>
            <a:chOff x="1282990" y="449482"/>
            <a:chExt cx="9885767" cy="58477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40D950B-2404-0A4B-9F3F-5ABEF7D4E007}"/>
                </a:ext>
              </a:extLst>
            </p:cNvPr>
            <p:cNvSpPr txBox="1"/>
            <p:nvPr/>
          </p:nvSpPr>
          <p:spPr>
            <a:xfrm>
              <a:off x="1282990" y="449482"/>
              <a:ext cx="988576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b="1" spc="-150" dirty="0">
                  <a:solidFill>
                    <a:schemeClr val="accent1"/>
                  </a:solidFill>
                  <a:latin typeface="NanumSquareOTF_ac Bold" panose="020B0600000101010101" pitchFamily="34" charset="-127"/>
                  <a:ea typeface="NanumSquareOTF_ac Bold" panose="020B0600000101010101" pitchFamily="34" charset="-127"/>
                </a:rPr>
                <a:t>Background: Reinforcement Learning</a:t>
              </a:r>
              <a:endParaRPr lang="ko-KR" altLang="en-US" sz="3200" b="1" spc="-150" dirty="0">
                <a:solidFill>
                  <a:schemeClr val="accent1"/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4D5C90B-A954-634D-B8B9-B590947D2B96}"/>
                </a:ext>
              </a:extLst>
            </p:cNvPr>
            <p:cNvSpPr txBox="1"/>
            <p:nvPr/>
          </p:nvSpPr>
          <p:spPr>
            <a:xfrm>
              <a:off x="2491326" y="496769"/>
              <a:ext cx="42351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 b="1" spc="-150" dirty="0">
                  <a:solidFill>
                    <a:schemeClr val="accent1"/>
                  </a:solidFill>
                  <a:latin typeface="NanumSquareOTF_ac Bold" panose="020B0600000101010101" pitchFamily="34" charset="-127"/>
                  <a:ea typeface="NanumSquareOTF_ac Bold" panose="020B0600000101010101" pitchFamily="34" charset="-127"/>
                </a:rPr>
                <a:t>2.</a:t>
              </a:r>
              <a:endParaRPr lang="ko-KR" altLang="en-US" sz="2400" b="1" spc="-150" dirty="0">
                <a:solidFill>
                  <a:schemeClr val="accent1"/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endParaRPr>
            </a:p>
          </p:txBody>
        </p:sp>
      </p:grpSp>
      <p:pic>
        <p:nvPicPr>
          <p:cNvPr id="1046" name="Picture 22" descr="5 Things You Need to Know about Reinforcement Learning - KDnuggets">
            <a:extLst>
              <a:ext uri="{FF2B5EF4-FFF2-40B4-BE49-F238E27FC236}">
                <a16:creationId xmlns:a16="http://schemas.microsoft.com/office/drawing/2014/main" id="{1DEBC0ED-E206-8443-9BEA-D3BF46B2F1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5334" y="1441809"/>
            <a:ext cx="3837636" cy="1480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68CFF9BD-CA7D-EE43-863A-542686789DB2}"/>
                  </a:ext>
                </a:extLst>
              </p:cNvPr>
              <p:cNvSpPr/>
              <p:nvPr/>
            </p:nvSpPr>
            <p:spPr>
              <a:xfrm>
                <a:off x="701614" y="2365858"/>
                <a:ext cx="11490385" cy="375583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1400" b="1" dirty="0">
                    <a:latin typeface="NanumSquareOTF_ac Bold" panose="020B0600000101010101" pitchFamily="34" charset="-127"/>
                    <a:ea typeface="NanumSquareOTF_ac Bold" panose="020B0600000101010101" pitchFamily="34" charset="-127"/>
                  </a:rPr>
                  <a:t>Agent</a:t>
                </a:r>
                <a:r>
                  <a:rPr kumimoji="1" lang="ko-KR" altLang="en-US" sz="1400" b="1" dirty="0">
                    <a:latin typeface="NanumSquareOTF_ac Bold" panose="020B0600000101010101" pitchFamily="34" charset="-127"/>
                    <a:ea typeface="NanumSquareOTF_ac Bold" panose="020B0600000101010101" pitchFamily="34" charset="-127"/>
                  </a:rPr>
                  <a:t>는 </a:t>
                </a:r>
                <a:r>
                  <a:rPr kumimoji="1" lang="en-US" altLang="ko-KR" sz="1400" b="1" dirty="0">
                    <a:latin typeface="NanumSquareOTF_ac Bold" panose="020B0600000101010101" pitchFamily="34" charset="-127"/>
                    <a:ea typeface="NanumSquareOTF_ac Bold" panose="020B0600000101010101" pitchFamily="34" charset="-127"/>
                  </a:rPr>
                  <a:t>emulator</a:t>
                </a:r>
                <a:r>
                  <a:rPr kumimoji="1" lang="ko-KR" altLang="en-US" sz="1400" b="1" dirty="0">
                    <a:latin typeface="NanumSquareOTF_ac Bold" panose="020B0600000101010101" pitchFamily="34" charset="-127"/>
                    <a:ea typeface="NanumSquareOTF_ac Bold" panose="020B0600000101010101" pitchFamily="34" charset="-127"/>
                  </a:rPr>
                  <a:t>의 </a:t>
                </a:r>
                <a:r>
                  <a:rPr kumimoji="1" lang="en-US" altLang="ko-KR" sz="1400" b="1" dirty="0">
                    <a:latin typeface="NanumSquareOTF_ac Bold" panose="020B0600000101010101" pitchFamily="34" charset="-127"/>
                    <a:ea typeface="NanumSquareOTF_ac Bold" panose="020B0600000101010101" pitchFamily="34" charset="-127"/>
                  </a:rPr>
                  <a:t>internal</a:t>
                </a:r>
                <a:r>
                  <a:rPr kumimoji="1" lang="ko-KR" altLang="en-US" sz="1400" b="1" dirty="0">
                    <a:latin typeface="NanumSquareOTF_ac Bold" panose="020B0600000101010101" pitchFamily="34" charset="-127"/>
                    <a:ea typeface="NanumSquareOTF_ac Bold" panose="020B0600000101010101" pitchFamily="34" charset="-127"/>
                  </a:rPr>
                  <a:t> </a:t>
                </a:r>
                <a:r>
                  <a:rPr kumimoji="1" lang="en-US" altLang="ko-KR" sz="1400" b="1" dirty="0">
                    <a:latin typeface="NanumSquareOTF_ac Bold" panose="020B0600000101010101" pitchFamily="34" charset="-127"/>
                    <a:ea typeface="NanumSquareOTF_ac Bold" panose="020B0600000101010101" pitchFamily="34" charset="-127"/>
                  </a:rPr>
                  <a:t>state(state</a:t>
                </a:r>
                <a:r>
                  <a:rPr kumimoji="1" lang="ko-KR" altLang="en-US" sz="1400" b="1" dirty="0">
                    <a:latin typeface="NanumSquareOTF_ac Bold" panose="020B0600000101010101" pitchFamily="34" charset="-127"/>
                    <a:ea typeface="NanumSquareOTF_ac Bold" panose="020B0600000101010101" pitchFamily="34" charset="-127"/>
                  </a:rPr>
                  <a:t>가 어떻게 변화하는지</a:t>
                </a:r>
                <a:r>
                  <a:rPr kumimoji="1" lang="en-US" altLang="ko-KR" sz="1400" b="1" dirty="0">
                    <a:latin typeface="NanumSquareOTF_ac Bold" panose="020B0600000101010101" pitchFamily="34" charset="-127"/>
                    <a:ea typeface="NanumSquareOTF_ac Bold" panose="020B0600000101010101" pitchFamily="34" charset="-127"/>
                  </a:rPr>
                  <a:t>)</a:t>
                </a:r>
                <a:r>
                  <a:rPr kumimoji="1" lang="ko-KR" altLang="en-US" sz="1400" b="1" dirty="0">
                    <a:latin typeface="NanumSquareOTF_ac Bold" panose="020B0600000101010101" pitchFamily="34" charset="-127"/>
                    <a:ea typeface="NanumSquareOTF_ac Bold" panose="020B0600000101010101" pitchFamily="34" charset="-127"/>
                  </a:rPr>
                  <a:t>는 관측하지 않는다</a:t>
                </a:r>
                <a:r>
                  <a:rPr kumimoji="1" lang="en-US" altLang="ko-KR" sz="1400" b="1" dirty="0">
                    <a:latin typeface="NanumSquareOTF_ac Bold" panose="020B0600000101010101" pitchFamily="34" charset="-127"/>
                    <a:ea typeface="NanumSquareOTF_ac Bold" panose="020B0600000101010101" pitchFamily="34" charset="-127"/>
                  </a:rPr>
                  <a:t>.</a:t>
                </a:r>
              </a:p>
              <a:p>
                <a:pPr marL="1200150" lvl="2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ko-KR" altLang="en-US" sz="1400" dirty="0">
                    <a:latin typeface="NanumSquareOTF_ac" panose="020B0600000101010101" pitchFamily="34" charset="-127"/>
                    <a:ea typeface="NanumSquareOTF_ac" panose="020B0600000101010101" pitchFamily="34" charset="-127"/>
                  </a:rPr>
                  <a:t>대신</a:t>
                </a:r>
                <a:r>
                  <a:rPr kumimoji="1" lang="en-US" altLang="ko-KR" sz="1400" dirty="0">
                    <a:latin typeface="NanumSquareOTF_ac" panose="020B0600000101010101" pitchFamily="34" charset="-127"/>
                    <a:ea typeface="NanumSquareOTF_ac" panose="020B0600000101010101" pitchFamily="34" charset="-127"/>
                  </a:rPr>
                  <a:t>,</a:t>
                </a:r>
                <a:r>
                  <a:rPr kumimoji="1" lang="ko-KR" altLang="en-US" sz="1400" dirty="0">
                    <a:latin typeface="NanumSquareOTF_ac" panose="020B0600000101010101" pitchFamily="34" charset="-127"/>
                    <a:ea typeface="NanumSquareOTF_ac" panose="020B0600000101010101" pitchFamily="34" charset="-127"/>
                  </a:rPr>
                  <a:t> </a:t>
                </a:r>
                <a:r>
                  <a:rPr kumimoji="1" lang="en-US" altLang="ko-KR" sz="1400" dirty="0">
                    <a:latin typeface="NanumSquareOTF_ac" panose="020B0600000101010101" pitchFamily="34" charset="-127"/>
                    <a:ea typeface="NanumSquareOTF_ac" panose="020B0600000101010101" pitchFamily="34" charset="-127"/>
                  </a:rPr>
                  <a:t>input</a:t>
                </a:r>
                <a:r>
                  <a:rPr kumimoji="1" lang="ko-KR" altLang="en-US" sz="1400" dirty="0" err="1">
                    <a:latin typeface="NanumSquareOTF_ac" panose="020B0600000101010101" pitchFamily="34" charset="-127"/>
                    <a:ea typeface="NanumSquareOTF_ac" panose="020B0600000101010101" pitchFamily="34" charset="-127"/>
                  </a:rPr>
                  <a:t>으로</a:t>
                </a:r>
                <a:r>
                  <a:rPr kumimoji="1" lang="ko-KR" altLang="en-US" sz="1400" dirty="0">
                    <a:latin typeface="NanumSquareOTF_ac" panose="020B0600000101010101" pitchFamily="34" charset="-127"/>
                    <a:ea typeface="NanumSquareOTF_ac" panose="020B0600000101010101" pitchFamily="34" charset="-127"/>
                  </a:rPr>
                  <a:t> 들어오는 </a:t>
                </a:r>
                <a:r>
                  <a:rPr kumimoji="1" lang="en-US" altLang="ko-KR" sz="1400" dirty="0">
                    <a:solidFill>
                      <a:srgbClr val="FF0000"/>
                    </a:solidFill>
                    <a:latin typeface="NanumSquareOTF_ac" panose="020B0600000101010101" pitchFamily="34" charset="-127"/>
                    <a:ea typeface="NanumSquareOTF_ac" panose="020B0600000101010101" pitchFamily="34" charset="-127"/>
                  </a:rPr>
                  <a:t>image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1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NanumSquareOTF_ac Bold" panose="020B0600000101010101" pitchFamily="34" charset="-127"/>
                          </a:rPr>
                        </m:ctrlPr>
                      </m:sSubPr>
                      <m:e>
                        <m:r>
                          <a:rPr kumimoji="1" lang="en-US" altLang="ko-KR" sz="1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NanumSquareOTF_ac Bold" panose="020B0600000101010101" pitchFamily="34" charset="-127"/>
                          </a:rPr>
                          <m:t>𝑥</m:t>
                        </m:r>
                      </m:e>
                      <m:sub>
                        <m:r>
                          <a:rPr kumimoji="1" lang="en-US" altLang="ko-KR" sz="1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NanumSquareOTF_ac Bold" panose="020B0600000101010101" pitchFamily="34" charset="-127"/>
                          </a:rPr>
                          <m:t>𝑡</m:t>
                        </m:r>
                      </m:sub>
                    </m:sSub>
                    <m:r>
                      <a:rPr kumimoji="1" lang="en-US" altLang="ko-KR" sz="1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 </m:t>
                    </m:r>
                    <m:sSup>
                      <m:sSupPr>
                        <m:ctrlPr>
                          <a:rPr kumimoji="1" lang="en-US" altLang="ko-KR" sz="1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R" sz="1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kumimoji="1" lang="en-US" altLang="ko-KR" sz="1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kumimoji="1" lang="ko-KR" altLang="en-US" sz="1400" dirty="0" err="1">
                    <a:solidFill>
                      <a:srgbClr val="FF0000"/>
                    </a:solidFill>
                    <a:latin typeface="NanumSquareOTF_ac" panose="020B0600000101010101" pitchFamily="34" charset="-127"/>
                    <a:ea typeface="NanumSquareOTF_ac" panose="020B0600000101010101" pitchFamily="34" charset="-127"/>
                  </a:rPr>
                  <a:t>를</a:t>
                </a:r>
                <a:r>
                  <a:rPr kumimoji="1" lang="ko-KR" altLang="en-US" sz="1400" dirty="0">
                    <a:solidFill>
                      <a:srgbClr val="FF0000"/>
                    </a:solidFill>
                    <a:latin typeface="NanumSquareOTF_ac" panose="020B0600000101010101" pitchFamily="34" charset="-127"/>
                    <a:ea typeface="NanumSquareOTF_ac" panose="020B0600000101010101" pitchFamily="34" charset="-127"/>
                  </a:rPr>
                  <a:t> 관측한다</a:t>
                </a:r>
                <a:r>
                  <a:rPr kumimoji="1" lang="en-US" altLang="ko-KR" sz="1400" dirty="0">
                    <a:latin typeface="NanumSquareOTF_ac" panose="020B0600000101010101" pitchFamily="34" charset="-127"/>
                    <a:ea typeface="NanumSquareOTF_ac" panose="020B0600000101010101" pitchFamily="34" charset="-127"/>
                  </a:rPr>
                  <a:t>.</a:t>
                </a:r>
              </a:p>
              <a:p>
                <a:pPr marL="1657350" lvl="3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1400" dirty="0">
                    <a:latin typeface="NanumSquareOTF_ac" panose="020B0600000101010101" pitchFamily="34" charset="-127"/>
                    <a:ea typeface="NanumSquareOTF_ac" panose="020B0600000101010101" pitchFamily="34" charset="-127"/>
                  </a:rPr>
                  <a:t>image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1400" i="1">
                            <a:latin typeface="Cambria Math" panose="02040503050406030204" pitchFamily="18" charset="0"/>
                            <a:ea typeface="NanumSquareOTF_ac Bold" panose="020B0600000101010101" pitchFamily="34" charset="-127"/>
                          </a:rPr>
                        </m:ctrlPr>
                      </m:sSubPr>
                      <m:e>
                        <m:r>
                          <a:rPr kumimoji="1" lang="en-US" altLang="ko-KR" sz="1400" i="1">
                            <a:latin typeface="Cambria Math" panose="02040503050406030204" pitchFamily="18" charset="0"/>
                            <a:ea typeface="NanumSquareOTF_ac Bold" panose="020B0600000101010101" pitchFamily="34" charset="-127"/>
                          </a:rPr>
                          <m:t>𝑥</m:t>
                        </m:r>
                      </m:e>
                      <m:sub>
                        <m:r>
                          <a:rPr kumimoji="1" lang="en-US" altLang="ko-KR" sz="1400" i="1">
                            <a:latin typeface="Cambria Math" panose="02040503050406030204" pitchFamily="18" charset="0"/>
                            <a:ea typeface="NanumSquareOTF_ac Bold" panose="020B0600000101010101" pitchFamily="34" charset="-127"/>
                          </a:rPr>
                          <m:t>𝑡</m:t>
                        </m:r>
                      </m:sub>
                    </m:sSub>
                    <m:r>
                      <a:rPr kumimoji="1" lang="en-US" altLang="ko-KR" sz="1400">
                        <a:latin typeface="Cambria Math" panose="02040503050406030204" pitchFamily="18" charset="0"/>
                        <a:ea typeface="NanumSquareOTF_ac Bold" panose="020B0600000101010101" pitchFamily="34" charset="-127"/>
                      </a:rPr>
                      <m:t>:</m:t>
                    </m:r>
                  </m:oMath>
                </a14:m>
                <a:r>
                  <a:rPr kumimoji="1" lang="en" altLang="ko-KR" sz="1400" dirty="0">
                    <a:latin typeface="NanumSquareOTF_ac" panose="020B0600000101010101" pitchFamily="34" charset="-127"/>
                    <a:ea typeface="NanumSquareOTF_ac" panose="020B0600000101010101" pitchFamily="34" charset="-127"/>
                  </a:rPr>
                  <a:t> raw pixel vector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1400" dirty="0">
                    <a:latin typeface="NanumSquareOTF_ac" panose="020B0600000101010101" pitchFamily="34" charset="-127"/>
                    <a:ea typeface="NanumSquareOTF_ac" panose="020B0600000101010101" pitchFamily="34" charset="-127"/>
                  </a:rPr>
                  <a:t>reward</a:t>
                </a:r>
                <a:r>
                  <a:rPr kumimoji="1" lang="ko-KR" altLang="en-US" sz="1400" dirty="0">
                    <a:latin typeface="NanumSquareOTF_ac" panose="020B0600000101010101" pitchFamily="34" charset="-127"/>
                    <a:ea typeface="NanumSquareOTF_ac" panose="020B0600000101010101" pitchFamily="34" charset="-127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1400" i="1">
                            <a:latin typeface="Cambria Math" panose="02040503050406030204" pitchFamily="18" charset="0"/>
                            <a:ea typeface="NanumSquareOTF_ac Bold" panose="020B0600000101010101" pitchFamily="34" charset="-127"/>
                          </a:rPr>
                        </m:ctrlPr>
                      </m:sSubPr>
                      <m:e>
                        <m:r>
                          <a:rPr kumimoji="1" lang="en-US" altLang="ko-KR" sz="1400" i="1">
                            <a:latin typeface="Cambria Math" panose="02040503050406030204" pitchFamily="18" charset="0"/>
                            <a:ea typeface="NanumSquareOTF_ac Bold" panose="020B0600000101010101" pitchFamily="34" charset="-127"/>
                          </a:rPr>
                          <m:t>𝑟</m:t>
                        </m:r>
                      </m:e>
                      <m:sub>
                        <m:r>
                          <a:rPr kumimoji="1" lang="en-US" altLang="ko-KR" sz="1400" i="1">
                            <a:latin typeface="Cambria Math" panose="02040503050406030204" pitchFamily="18" charset="0"/>
                            <a:ea typeface="NanumSquareOTF_ac Bold" panose="020B0600000101010101" pitchFamily="34" charset="-127"/>
                          </a:rPr>
                          <m:t>𝑡</m:t>
                        </m:r>
                      </m:sub>
                    </m:sSub>
                  </m:oMath>
                </a14:m>
                <a:r>
                  <a:rPr kumimoji="1" lang="ko-KR" altLang="en-US" sz="1400" dirty="0">
                    <a:latin typeface="NanumSquareOTF_ac" panose="020B0600000101010101" pitchFamily="34" charset="-127"/>
                    <a:ea typeface="NanumSquareOTF_ac" panose="020B0600000101010101" pitchFamily="34" charset="-127"/>
                  </a:rPr>
                  <a:t>은 게임 스코어의 변화를 의미한다</a:t>
                </a:r>
                <a:r>
                  <a:rPr kumimoji="1" lang="en-US" altLang="ko-KR" sz="1400" dirty="0">
                    <a:latin typeface="NanumSquareOTF_ac" panose="020B0600000101010101" pitchFamily="34" charset="-127"/>
                    <a:ea typeface="NanumSquareOTF_ac" panose="020B0600000101010101" pitchFamily="34" charset="-127"/>
                  </a:rPr>
                  <a:t>.</a:t>
                </a:r>
              </a:p>
              <a:p>
                <a:pPr marL="1200150" lvl="2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ko-KR" altLang="en-US" sz="1400" dirty="0">
                    <a:latin typeface="NanumSquareOTF_ac" panose="020B0600000101010101" pitchFamily="34" charset="-127"/>
                    <a:ea typeface="NanumSquareOTF_ac" panose="020B0600000101010101" pitchFamily="34" charset="-127"/>
                  </a:rPr>
                  <a:t>게임 스코어는 </a:t>
                </a:r>
                <a:r>
                  <a:rPr kumimoji="1" lang="ko-KR" altLang="en-US" sz="1400" dirty="0">
                    <a:solidFill>
                      <a:srgbClr val="FF0000"/>
                    </a:solidFill>
                    <a:latin typeface="NanumSquareOTF_ac" panose="020B0600000101010101" pitchFamily="34" charset="-127"/>
                    <a:ea typeface="NanumSquareOTF_ac" panose="020B0600000101010101" pitchFamily="34" charset="-127"/>
                  </a:rPr>
                  <a:t>이전에 행했던 모든</a:t>
                </a:r>
                <a:r>
                  <a:rPr kumimoji="1" lang="en-US" altLang="ko-KR" sz="1400" dirty="0">
                    <a:solidFill>
                      <a:srgbClr val="FF0000"/>
                    </a:solidFill>
                    <a:latin typeface="NanumSquareOTF_ac" panose="020B0600000101010101" pitchFamily="34" charset="-127"/>
                    <a:ea typeface="NanumSquareOTF_ac" panose="020B0600000101010101" pitchFamily="34" charset="-127"/>
                  </a:rPr>
                  <a:t> action sequence</a:t>
                </a:r>
                <a:r>
                  <a:rPr kumimoji="1" lang="ko-KR" altLang="en-US" sz="1400" dirty="0">
                    <a:solidFill>
                      <a:srgbClr val="FF0000"/>
                    </a:solidFill>
                    <a:latin typeface="NanumSquareOTF_ac" panose="020B0600000101010101" pitchFamily="34" charset="-127"/>
                    <a:ea typeface="NanumSquareOTF_ac" panose="020B0600000101010101" pitchFamily="34" charset="-127"/>
                  </a:rPr>
                  <a:t>와 관측에 따라 결정 된다</a:t>
                </a:r>
                <a:r>
                  <a:rPr kumimoji="1" lang="en-US" altLang="ko-KR" sz="1400" dirty="0">
                    <a:solidFill>
                      <a:srgbClr val="FF0000"/>
                    </a:solidFill>
                    <a:latin typeface="NanumSquareOTF_ac" panose="020B0600000101010101" pitchFamily="34" charset="-127"/>
                    <a:ea typeface="NanumSquareOTF_ac" panose="020B0600000101010101" pitchFamily="34" charset="-127"/>
                  </a:rPr>
                  <a:t>.</a:t>
                </a:r>
              </a:p>
              <a:p>
                <a:pPr marL="1657350" lvl="3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ko-KR" altLang="en-US" sz="1400" dirty="0">
                    <a:latin typeface="NanumSquareOTF_ac" panose="020B0600000101010101" pitchFamily="34" charset="-127"/>
                    <a:ea typeface="NanumSquareOTF_ac" panose="020B0600000101010101" pitchFamily="34" charset="-127"/>
                  </a:rPr>
                  <a:t>따라서 </a:t>
                </a:r>
                <a:r>
                  <a:rPr kumimoji="1" lang="en-US" altLang="ko-KR" sz="1400" dirty="0">
                    <a:latin typeface="NanumSquareOTF_ac" panose="020B0600000101010101" pitchFamily="34" charset="-127"/>
                    <a:ea typeface="NanumSquareOTF_ac" panose="020B0600000101010101" pitchFamily="34" charset="-127"/>
                  </a:rPr>
                  <a:t>action</a:t>
                </a:r>
                <a:r>
                  <a:rPr kumimoji="1" lang="ko-KR" altLang="en-US" sz="1400" dirty="0">
                    <a:latin typeface="NanumSquareOTF_ac" panose="020B0600000101010101" pitchFamily="34" charset="-127"/>
                    <a:ea typeface="NanumSquareOTF_ac" panose="020B0600000101010101" pitchFamily="34" charset="-127"/>
                  </a:rPr>
                  <a:t>에 대한 피드백은 </a:t>
                </a:r>
                <a:r>
                  <a:rPr kumimoji="1" lang="en-US" altLang="ko-KR" sz="1400" dirty="0">
                    <a:latin typeface="NanumSquareOTF_ac" panose="020B0600000101010101" pitchFamily="34" charset="-127"/>
                    <a:ea typeface="NanumSquareOTF_ac" panose="020B0600000101010101" pitchFamily="34" charset="-127"/>
                  </a:rPr>
                  <a:t>step</a:t>
                </a:r>
                <a:r>
                  <a:rPr kumimoji="1" lang="ko-KR" altLang="en-US" sz="1400" dirty="0">
                    <a:latin typeface="NanumSquareOTF_ac" panose="020B0600000101010101" pitchFamily="34" charset="-127"/>
                    <a:ea typeface="NanumSquareOTF_ac" panose="020B0600000101010101" pitchFamily="34" charset="-127"/>
                  </a:rPr>
                  <a:t>이 어느정도 진행되고 난 뒤에야 받을 수 있다</a:t>
                </a:r>
                <a:r>
                  <a:rPr kumimoji="1" lang="en-US" altLang="ko-KR" sz="1400" dirty="0">
                    <a:latin typeface="NanumSquareOTF_ac" panose="020B0600000101010101" pitchFamily="34" charset="-127"/>
                    <a:ea typeface="NanumSquareOTF_ac" panose="020B0600000101010101" pitchFamily="34" charset="-127"/>
                  </a:rPr>
                  <a:t>.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1400" dirty="0">
                    <a:latin typeface="NanumSquareOTF_ac" panose="020B0600000101010101" pitchFamily="34" charset="-127"/>
                    <a:ea typeface="NanumSquareOTF_ac" panose="020B0600000101010101" pitchFamily="34" charset="-127"/>
                  </a:rPr>
                  <a:t>Agent</a:t>
                </a:r>
                <a:r>
                  <a:rPr kumimoji="1" lang="ko-KR" altLang="en-US" sz="1400" dirty="0">
                    <a:latin typeface="NanumSquareOTF_ac" panose="020B0600000101010101" pitchFamily="34" charset="-127"/>
                    <a:ea typeface="NanumSquareOTF_ac" panose="020B0600000101010101" pitchFamily="34" charset="-127"/>
                  </a:rPr>
                  <a:t>는 현재 시각의 이미지만 관측할 수 있기 때문에 </a:t>
                </a:r>
                <a:r>
                  <a:rPr kumimoji="1" lang="en-US" altLang="ko-KR" sz="1400" dirty="0">
                    <a:latin typeface="NanumSquareOTF_ac" panose="020B0600000101010101" pitchFamily="34" charset="-127"/>
                    <a:ea typeface="NanumSquareOTF_ac" panose="020B0600000101010101" pitchFamily="34" charset="-127"/>
                  </a:rPr>
                  <a:t>task</a:t>
                </a:r>
                <a:r>
                  <a:rPr kumimoji="1" lang="ko-KR" altLang="en-US" sz="1400" dirty="0">
                    <a:latin typeface="NanumSquareOTF_ac" panose="020B0600000101010101" pitchFamily="34" charset="-127"/>
                    <a:ea typeface="NanumSquareOTF_ac" panose="020B0600000101010101" pitchFamily="34" charset="-127"/>
                  </a:rPr>
                  <a:t>는 </a:t>
                </a:r>
                <a:r>
                  <a:rPr kumimoji="1" lang="en-US" altLang="ko-KR" sz="1400" dirty="0">
                    <a:latin typeface="NanumSquareOTF_ac" panose="020B0600000101010101" pitchFamily="34" charset="-127"/>
                    <a:ea typeface="NanumSquareOTF_ac" panose="020B0600000101010101" pitchFamily="34" charset="-127"/>
                  </a:rPr>
                  <a:t>partially observed</a:t>
                </a:r>
                <a:r>
                  <a:rPr kumimoji="1" lang="ko-KR" altLang="en-US" sz="1400" dirty="0">
                    <a:latin typeface="NanumSquareOTF_ac" panose="020B0600000101010101" pitchFamily="34" charset="-127"/>
                    <a:ea typeface="NanumSquareOTF_ac" panose="020B0600000101010101" pitchFamily="34" charset="-127"/>
                  </a:rPr>
                  <a:t>이며</a:t>
                </a:r>
                <a:r>
                  <a:rPr kumimoji="1" lang="en-US" altLang="ko-KR" sz="1400" dirty="0">
                    <a:latin typeface="NanumSquareOTF_ac" panose="020B0600000101010101" pitchFamily="34" charset="-127"/>
                    <a:ea typeface="NanumSquareOTF_ac" panose="020B0600000101010101" pitchFamily="34" charset="-127"/>
                  </a:rPr>
                  <a:t>, </a:t>
                </a:r>
                <a:r>
                  <a:rPr kumimoji="1" lang="ko-KR" altLang="en-US" sz="1400" dirty="0">
                    <a:latin typeface="NanumSquareOTF_ac" panose="020B0600000101010101" pitchFamily="34" charset="-127"/>
                    <a:ea typeface="NanumSquareOTF_ac" panose="020B0600000101010101" pitchFamily="34" charset="-127"/>
                  </a:rPr>
                  <a:t>많은 </a:t>
                </a:r>
                <a:r>
                  <a:rPr kumimoji="1" lang="en-US" altLang="ko-KR" sz="1400" dirty="0">
                    <a:latin typeface="NanumSquareOTF_ac" panose="020B0600000101010101" pitchFamily="34" charset="-127"/>
                    <a:ea typeface="NanumSquareOTF_ac" panose="020B0600000101010101" pitchFamily="34" charset="-127"/>
                  </a:rPr>
                  <a:t>state</a:t>
                </a:r>
                <a:r>
                  <a:rPr kumimoji="1" lang="ko-KR" altLang="en-US" sz="1400" dirty="0">
                    <a:latin typeface="NanumSquareOTF_ac" panose="020B0600000101010101" pitchFamily="34" charset="-127"/>
                    <a:ea typeface="NanumSquareOTF_ac" panose="020B0600000101010101" pitchFamily="34" charset="-127"/>
                  </a:rPr>
                  <a:t>들이 가려져 있다</a:t>
                </a:r>
                <a:r>
                  <a:rPr kumimoji="1" lang="en-US" altLang="ko-KR" sz="1400" dirty="0">
                    <a:latin typeface="NanumSquareOTF_ac" panose="020B0600000101010101" pitchFamily="34" charset="-127"/>
                    <a:ea typeface="NanumSquareOTF_ac" panose="020B0600000101010101" pitchFamily="34" charset="-127"/>
                  </a:rPr>
                  <a:t>.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ko-KR" altLang="en-US" sz="1400" dirty="0">
                    <a:latin typeface="NanumSquareOTF_ac" panose="020B0600000101010101" pitchFamily="34" charset="-127"/>
                    <a:ea typeface="NanumSquareOTF_ac" panose="020B0600000101010101" pitchFamily="34" charset="-127"/>
                  </a:rPr>
                  <a:t>그래서 </a:t>
                </a:r>
                <a:r>
                  <a:rPr kumimoji="1" lang="en-US" altLang="ko-KR" sz="1400" dirty="0">
                    <a:latin typeface="NanumSquareOTF_ac" panose="020B0600000101010101" pitchFamily="34" charset="-127"/>
                    <a:ea typeface="NanumSquareOTF_ac" panose="020B0600000101010101" pitchFamily="34" charset="-127"/>
                  </a:rPr>
                  <a:t>action</a:t>
                </a:r>
                <a:r>
                  <a:rPr kumimoji="1" lang="ko-KR" altLang="en-US" sz="1400" dirty="0">
                    <a:latin typeface="NanumSquareOTF_ac" panose="020B0600000101010101" pitchFamily="34" charset="-127"/>
                    <a:ea typeface="NanumSquareOTF_ac" panose="020B0600000101010101" pitchFamily="34" charset="-127"/>
                  </a:rPr>
                  <a:t>과 </a:t>
                </a:r>
                <a:r>
                  <a:rPr kumimoji="1" lang="en-US" altLang="ko-KR" sz="1400" dirty="0">
                    <a:latin typeface="NanumSquareOTF_ac" panose="020B0600000101010101" pitchFamily="34" charset="-127"/>
                    <a:ea typeface="NanumSquareOTF_ac" panose="020B0600000101010101" pitchFamily="34" charset="-127"/>
                  </a:rPr>
                  <a:t>observation</a:t>
                </a:r>
                <a:r>
                  <a:rPr kumimoji="1" lang="ko-KR" altLang="en-US" sz="1400" dirty="0">
                    <a:latin typeface="NanumSquareOTF_ac" panose="020B0600000101010101" pitchFamily="34" charset="-127"/>
                    <a:ea typeface="NanumSquareOTF_ac" panose="020B0600000101010101" pitchFamily="34" charset="-127"/>
                  </a:rPr>
                  <a:t>의 시퀀스인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1400" b="1" i="1" smtClean="0">
                            <a:latin typeface="Cambria Math" panose="02040503050406030204" pitchFamily="18" charset="0"/>
                            <a:ea typeface="NanumSquareOTF_ac Bold" panose="020B0600000101010101" pitchFamily="34" charset="-127"/>
                          </a:rPr>
                        </m:ctrlPr>
                      </m:sSubPr>
                      <m:e>
                        <m:r>
                          <a:rPr kumimoji="1" lang="en-US" altLang="ko-KR" sz="1400" b="1" i="1" smtClean="0">
                            <a:latin typeface="Cambria Math" panose="02040503050406030204" pitchFamily="18" charset="0"/>
                            <a:ea typeface="NanumSquareOTF_ac Bold" panose="020B0600000101010101" pitchFamily="34" charset="-127"/>
                          </a:rPr>
                          <m:t>𝒔</m:t>
                        </m:r>
                      </m:e>
                      <m:sub>
                        <m:r>
                          <a:rPr kumimoji="1" lang="en-US" altLang="ko-KR" sz="1400" b="1" i="1" smtClean="0">
                            <a:latin typeface="Cambria Math" panose="02040503050406030204" pitchFamily="18" charset="0"/>
                            <a:ea typeface="NanumSquareOTF_ac Bold" panose="020B0600000101010101" pitchFamily="34" charset="-127"/>
                          </a:rPr>
                          <m:t>𝒕</m:t>
                        </m:r>
                      </m:sub>
                    </m:sSub>
                    <m:r>
                      <a:rPr kumimoji="1" lang="en-US" altLang="ko-KR" sz="1400" b="1" i="1" smtClean="0">
                        <a:latin typeface="Cambria Math" panose="02040503050406030204" pitchFamily="18" charset="0"/>
                        <a:ea typeface="NanumSquareOTF_ac Bold" panose="020B0600000101010101" pitchFamily="34" charset="-127"/>
                      </a:rPr>
                      <m:t>=</m:t>
                    </m:r>
                    <m:sSub>
                      <m:sSubPr>
                        <m:ctrlPr>
                          <a:rPr kumimoji="1" lang="en-US" altLang="ko-KR" sz="1400" b="1" i="1" smtClean="0">
                            <a:latin typeface="Cambria Math" panose="02040503050406030204" pitchFamily="18" charset="0"/>
                            <a:ea typeface="NanumSquareOTF_ac Bold" panose="020B0600000101010101" pitchFamily="34" charset="-127"/>
                          </a:rPr>
                        </m:ctrlPr>
                      </m:sSubPr>
                      <m:e>
                        <m:r>
                          <a:rPr kumimoji="1" lang="en-US" altLang="ko-KR" sz="1400" b="1" i="1" smtClean="0">
                            <a:latin typeface="Cambria Math" panose="02040503050406030204" pitchFamily="18" charset="0"/>
                            <a:ea typeface="NanumSquareOTF_ac Bold" panose="020B0600000101010101" pitchFamily="34" charset="-127"/>
                          </a:rPr>
                          <m:t>𝒙</m:t>
                        </m:r>
                      </m:e>
                      <m:sub>
                        <m:r>
                          <a:rPr kumimoji="1" lang="en-US" altLang="ko-KR" sz="1400" b="1" i="1" smtClean="0">
                            <a:latin typeface="Cambria Math" panose="02040503050406030204" pitchFamily="18" charset="0"/>
                            <a:ea typeface="NanumSquareOTF_ac Bold" panose="020B0600000101010101" pitchFamily="34" charset="-127"/>
                          </a:rPr>
                          <m:t>𝟏</m:t>
                        </m:r>
                      </m:sub>
                    </m:sSub>
                    <m:r>
                      <a:rPr kumimoji="1" lang="en-US" altLang="ko-KR" sz="1400" b="1" i="1" smtClean="0">
                        <a:latin typeface="Cambria Math" panose="02040503050406030204" pitchFamily="18" charset="0"/>
                        <a:ea typeface="NanumSquareOTF_ac Bold" panose="020B0600000101010101" pitchFamily="34" charset="-127"/>
                      </a:rPr>
                      <m:t>, </m:t>
                    </m:r>
                    <m:sSub>
                      <m:sSubPr>
                        <m:ctrlPr>
                          <a:rPr kumimoji="1" lang="en-US" altLang="ko-KR" sz="1400" b="1" i="1" smtClean="0">
                            <a:latin typeface="Cambria Math" panose="02040503050406030204" pitchFamily="18" charset="0"/>
                            <a:ea typeface="NanumSquareOTF_ac Bold" panose="020B0600000101010101" pitchFamily="34" charset="-127"/>
                          </a:rPr>
                        </m:ctrlPr>
                      </m:sSubPr>
                      <m:e>
                        <m:r>
                          <a:rPr kumimoji="1" lang="en-US" altLang="ko-KR" sz="1400" b="1" i="1" smtClean="0">
                            <a:latin typeface="Cambria Math" panose="02040503050406030204" pitchFamily="18" charset="0"/>
                            <a:ea typeface="NanumSquareOTF_ac Bold" panose="020B0600000101010101" pitchFamily="34" charset="-127"/>
                          </a:rPr>
                          <m:t>𝒂</m:t>
                        </m:r>
                      </m:e>
                      <m:sub>
                        <m:r>
                          <a:rPr kumimoji="1" lang="en-US" altLang="ko-KR" sz="1400" b="1" i="1" smtClean="0">
                            <a:latin typeface="Cambria Math" panose="02040503050406030204" pitchFamily="18" charset="0"/>
                            <a:ea typeface="NanumSquareOTF_ac Bold" panose="020B0600000101010101" pitchFamily="34" charset="-127"/>
                          </a:rPr>
                          <m:t>𝟏</m:t>
                        </m:r>
                      </m:sub>
                    </m:sSub>
                    <m:r>
                      <a:rPr kumimoji="1" lang="en-US" altLang="ko-KR" sz="1400" b="1" i="1" smtClean="0">
                        <a:latin typeface="Cambria Math" panose="02040503050406030204" pitchFamily="18" charset="0"/>
                        <a:ea typeface="NanumSquareOTF_ac Bold" panose="020B0600000101010101" pitchFamily="34" charset="-127"/>
                      </a:rPr>
                      <m:t>, </m:t>
                    </m:r>
                    <m:sSub>
                      <m:sSubPr>
                        <m:ctrlPr>
                          <a:rPr kumimoji="1" lang="en-US" altLang="ko-KR" sz="1400" b="1" i="1" smtClean="0">
                            <a:latin typeface="Cambria Math" panose="02040503050406030204" pitchFamily="18" charset="0"/>
                            <a:ea typeface="NanumSquareOTF_ac Bold" panose="020B0600000101010101" pitchFamily="34" charset="-127"/>
                          </a:rPr>
                        </m:ctrlPr>
                      </m:sSubPr>
                      <m:e>
                        <m:r>
                          <a:rPr kumimoji="1" lang="en-US" altLang="ko-KR" sz="1400" b="1" i="1" smtClean="0">
                            <a:latin typeface="Cambria Math" panose="02040503050406030204" pitchFamily="18" charset="0"/>
                            <a:ea typeface="NanumSquareOTF_ac Bold" panose="020B0600000101010101" pitchFamily="34" charset="-127"/>
                          </a:rPr>
                          <m:t>𝒙</m:t>
                        </m:r>
                      </m:e>
                      <m:sub>
                        <m:r>
                          <a:rPr kumimoji="1" lang="en-US" altLang="ko-KR" sz="1400" b="1" i="1" smtClean="0">
                            <a:latin typeface="Cambria Math" panose="02040503050406030204" pitchFamily="18" charset="0"/>
                            <a:ea typeface="NanumSquareOTF_ac Bold" panose="020B0600000101010101" pitchFamily="34" charset="-127"/>
                          </a:rPr>
                          <m:t>𝟐</m:t>
                        </m:r>
                      </m:sub>
                    </m:sSub>
                    <m:r>
                      <a:rPr kumimoji="1" lang="en-US" altLang="ko-KR" sz="1400" b="1" i="1" smtClean="0">
                        <a:latin typeface="Cambria Math" panose="02040503050406030204" pitchFamily="18" charset="0"/>
                        <a:ea typeface="NanumSquareOTF_ac Bold" panose="020B0600000101010101" pitchFamily="34" charset="-127"/>
                      </a:rPr>
                      <m:t>, …, </m:t>
                    </m:r>
                    <m:sSub>
                      <m:sSubPr>
                        <m:ctrlPr>
                          <a:rPr kumimoji="1" lang="en-US" altLang="ko-KR" sz="1400" b="1" i="1" smtClean="0">
                            <a:latin typeface="Cambria Math" panose="02040503050406030204" pitchFamily="18" charset="0"/>
                            <a:ea typeface="NanumSquareOTF_ac Bold" panose="020B0600000101010101" pitchFamily="34" charset="-127"/>
                          </a:rPr>
                        </m:ctrlPr>
                      </m:sSubPr>
                      <m:e>
                        <m:r>
                          <a:rPr kumimoji="1" lang="en-US" altLang="ko-KR" sz="1400" b="1" i="1" smtClean="0">
                            <a:latin typeface="Cambria Math" panose="02040503050406030204" pitchFamily="18" charset="0"/>
                            <a:ea typeface="NanumSquareOTF_ac Bold" panose="020B0600000101010101" pitchFamily="34" charset="-127"/>
                          </a:rPr>
                          <m:t>𝒂</m:t>
                        </m:r>
                      </m:e>
                      <m:sub>
                        <m:r>
                          <a:rPr kumimoji="1" lang="en-US" altLang="ko-KR" sz="1400" b="1" i="1" smtClean="0">
                            <a:latin typeface="Cambria Math" panose="02040503050406030204" pitchFamily="18" charset="0"/>
                            <a:ea typeface="NanumSquareOTF_ac Bold" panose="020B0600000101010101" pitchFamily="34" charset="-127"/>
                          </a:rPr>
                          <m:t>𝒕</m:t>
                        </m:r>
                        <m:r>
                          <a:rPr kumimoji="1" lang="en-US" altLang="ko-KR" sz="1400" b="1" i="1" smtClean="0">
                            <a:latin typeface="Cambria Math" panose="02040503050406030204" pitchFamily="18" charset="0"/>
                            <a:ea typeface="NanumSquareOTF_ac Bold" panose="020B0600000101010101" pitchFamily="34" charset="-127"/>
                          </a:rPr>
                          <m:t>−</m:t>
                        </m:r>
                        <m:r>
                          <a:rPr kumimoji="1" lang="en-US" altLang="ko-KR" sz="1400" b="1" i="1" smtClean="0">
                            <a:latin typeface="Cambria Math" panose="02040503050406030204" pitchFamily="18" charset="0"/>
                            <a:ea typeface="NanumSquareOTF_ac Bold" panose="020B0600000101010101" pitchFamily="34" charset="-127"/>
                          </a:rPr>
                          <m:t>𝟏</m:t>
                        </m:r>
                      </m:sub>
                    </m:sSub>
                    <m:r>
                      <a:rPr kumimoji="1" lang="en-US" altLang="ko-KR" sz="1400" b="1" i="1" smtClean="0">
                        <a:latin typeface="Cambria Math" panose="02040503050406030204" pitchFamily="18" charset="0"/>
                        <a:ea typeface="NanumSquareOTF_ac Bold" panose="020B0600000101010101" pitchFamily="34" charset="-127"/>
                      </a:rPr>
                      <m:t>, </m:t>
                    </m:r>
                    <m:sSub>
                      <m:sSubPr>
                        <m:ctrlPr>
                          <a:rPr kumimoji="1" lang="en-US" altLang="ko-KR" sz="1400" b="1" i="1" smtClean="0">
                            <a:latin typeface="Cambria Math" panose="02040503050406030204" pitchFamily="18" charset="0"/>
                            <a:ea typeface="NanumSquareOTF_ac Bold" panose="020B0600000101010101" pitchFamily="34" charset="-127"/>
                          </a:rPr>
                        </m:ctrlPr>
                      </m:sSubPr>
                      <m:e>
                        <m:r>
                          <a:rPr kumimoji="1" lang="en-US" altLang="ko-KR" sz="1400" b="1" i="1" smtClean="0">
                            <a:latin typeface="Cambria Math" panose="02040503050406030204" pitchFamily="18" charset="0"/>
                            <a:ea typeface="NanumSquareOTF_ac Bold" panose="020B0600000101010101" pitchFamily="34" charset="-127"/>
                          </a:rPr>
                          <m:t>𝒙</m:t>
                        </m:r>
                      </m:e>
                      <m:sub>
                        <m:r>
                          <a:rPr kumimoji="1" lang="en-US" altLang="ko-KR" sz="1400" b="1" i="1" smtClean="0">
                            <a:latin typeface="Cambria Math" panose="02040503050406030204" pitchFamily="18" charset="0"/>
                            <a:ea typeface="NanumSquareOTF_ac Bold" panose="020B0600000101010101" pitchFamily="34" charset="-127"/>
                          </a:rPr>
                          <m:t>𝒕</m:t>
                        </m:r>
                      </m:sub>
                    </m:sSub>
                  </m:oMath>
                </a14:m>
                <a:r>
                  <a:rPr kumimoji="1" lang="ko-KR" altLang="en-US" sz="1400" dirty="0" err="1">
                    <a:latin typeface="NanumSquareOTF_ac" panose="020B0600000101010101" pitchFamily="34" charset="-127"/>
                    <a:ea typeface="NanumSquareOTF_ac" panose="020B0600000101010101" pitchFamily="34" charset="-127"/>
                  </a:rPr>
                  <a:t>를</a:t>
                </a:r>
                <a:r>
                  <a:rPr kumimoji="1" lang="ko-KR" altLang="en-US" sz="1400" dirty="0">
                    <a:latin typeface="NanumSquareOTF_ac" panose="020B0600000101010101" pitchFamily="34" charset="-127"/>
                    <a:ea typeface="NanumSquareOTF_ac" panose="020B0600000101010101" pitchFamily="34" charset="-127"/>
                  </a:rPr>
                  <a:t> 이용해 </a:t>
                </a:r>
                <a:r>
                  <a:rPr kumimoji="1" lang="en-US" altLang="ko-KR" sz="1400" dirty="0">
                    <a:latin typeface="NanumSquareOTF_ac" panose="020B0600000101010101" pitchFamily="34" charset="-127"/>
                    <a:ea typeface="NanumSquareOTF_ac" panose="020B0600000101010101" pitchFamily="34" charset="-127"/>
                  </a:rPr>
                  <a:t>game strategy</a:t>
                </a:r>
                <a:r>
                  <a:rPr kumimoji="1" lang="ko-KR" altLang="en-US" sz="1400" dirty="0" err="1">
                    <a:latin typeface="NanumSquareOTF_ac" panose="020B0600000101010101" pitchFamily="34" charset="-127"/>
                    <a:ea typeface="NanumSquareOTF_ac" panose="020B0600000101010101" pitchFamily="34" charset="-127"/>
                  </a:rPr>
                  <a:t>를</a:t>
                </a:r>
                <a:r>
                  <a:rPr kumimoji="1" lang="ko-KR" altLang="en-US" sz="1400" dirty="0">
                    <a:latin typeface="NanumSquareOTF_ac" panose="020B0600000101010101" pitchFamily="34" charset="-127"/>
                    <a:ea typeface="NanumSquareOTF_ac" panose="020B0600000101010101" pitchFamily="34" charset="-127"/>
                  </a:rPr>
                  <a:t> 학습한다</a:t>
                </a:r>
                <a:r>
                  <a:rPr kumimoji="1" lang="en-US" altLang="ko-KR" sz="1400" dirty="0">
                    <a:latin typeface="NanumSquareOTF_ac" panose="020B0600000101010101" pitchFamily="34" charset="-127"/>
                    <a:ea typeface="NanumSquareOTF_ac" panose="020B0600000101010101" pitchFamily="34" charset="-127"/>
                  </a:rPr>
                  <a:t>.</a:t>
                </a:r>
              </a:p>
              <a:p>
                <a:pPr marL="1200150" lvl="2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ko-KR" altLang="en-US" sz="1400" dirty="0">
                    <a:latin typeface="NanumSquareOTF_ac" panose="020B0600000101010101" pitchFamily="34" charset="-127"/>
                    <a:ea typeface="NanumSquareOTF_ac" panose="020B0600000101010101" pitchFamily="34" charset="-127"/>
                  </a:rPr>
                  <a:t>각 시퀀스가 </a:t>
                </a:r>
                <a:r>
                  <a:rPr kumimoji="1" lang="en-US" altLang="ko-KR" sz="1400" dirty="0">
                    <a:latin typeface="NanumSquareOTF_ac" panose="020B0600000101010101" pitchFamily="34" charset="-127"/>
                    <a:ea typeface="NanumSquareOTF_ac" panose="020B0600000101010101" pitchFamily="34" charset="-127"/>
                  </a:rPr>
                  <a:t>distant state</a:t>
                </a:r>
                <a:r>
                  <a:rPr kumimoji="1" lang="ko-KR" altLang="en-US" sz="1400" dirty="0" err="1">
                    <a:latin typeface="NanumSquareOTF_ac" panose="020B0600000101010101" pitchFamily="34" charset="-127"/>
                    <a:ea typeface="NanumSquareOTF_ac" panose="020B0600000101010101" pitchFamily="34" charset="-127"/>
                  </a:rPr>
                  <a:t>를</a:t>
                </a:r>
                <a:r>
                  <a:rPr kumimoji="1" lang="ko-KR" altLang="en-US" sz="1400" dirty="0">
                    <a:latin typeface="NanumSquareOTF_ac" panose="020B0600000101010101" pitchFamily="34" charset="-127"/>
                    <a:ea typeface="NanumSquareOTF_ac" panose="020B0600000101010101" pitchFamily="34" charset="-127"/>
                  </a:rPr>
                  <a:t> 의미하기 때문에 </a:t>
                </a:r>
                <a:r>
                  <a:rPr kumimoji="1" lang="en-US" altLang="ko-KR" sz="1400" b="1" dirty="0">
                    <a:latin typeface="NanumSquareOTF_ac Bold" panose="020B0600000101010101" pitchFamily="34" charset="-127"/>
                    <a:ea typeface="NanumSquareOTF_ac Bold" panose="020B0600000101010101" pitchFamily="34" charset="-127"/>
                  </a:rPr>
                  <a:t>MDP</a:t>
                </a:r>
                <a:r>
                  <a:rPr kumimoji="1" lang="ko-KR" altLang="en-US" sz="1400" b="1" dirty="0">
                    <a:latin typeface="NanumSquareOTF_ac Bold" panose="020B0600000101010101" pitchFamily="34" charset="-127"/>
                    <a:ea typeface="NanumSquareOTF_ac Bold" panose="020B0600000101010101" pitchFamily="34" charset="-127"/>
                  </a:rPr>
                  <a:t>로 이해할 수 있다</a:t>
                </a:r>
                <a:r>
                  <a:rPr kumimoji="1" lang="en-US" altLang="ko-KR" sz="1400" b="1" dirty="0">
                    <a:latin typeface="NanumSquareOTF_ac Bold" panose="020B0600000101010101" pitchFamily="34" charset="-127"/>
                    <a:ea typeface="NanumSquareOTF_ac Bold" panose="020B0600000101010101" pitchFamily="34" charset="-127"/>
                  </a:rPr>
                  <a:t>.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ko-KR" altLang="en-US" sz="1400" dirty="0">
                    <a:solidFill>
                      <a:prstClr val="black"/>
                    </a:solidFill>
                    <a:latin typeface="NanumSquareOTF_ac" panose="020B0600000101010101" pitchFamily="34" charset="-127"/>
                    <a:ea typeface="NanumSquareOTF_ac" panose="020B0600000101010101" pitchFamily="34" charset="-127"/>
                  </a:rPr>
                  <a:t>따라서 본 논문에서는 시각 </a:t>
                </a:r>
                <a:r>
                  <a:rPr kumimoji="1" lang="en-US" altLang="ko-KR" sz="1400" dirty="0">
                    <a:solidFill>
                      <a:prstClr val="black"/>
                    </a:solidFill>
                    <a:latin typeface="NanumSquareOTF_ac" panose="020B0600000101010101" pitchFamily="34" charset="-127"/>
                    <a:ea typeface="NanumSquareOTF_ac" panose="020B0600000101010101" pitchFamily="34" charset="-127"/>
                  </a:rPr>
                  <a:t>t</a:t>
                </a:r>
                <a:r>
                  <a:rPr kumimoji="1" lang="ko-KR" altLang="en-US" sz="1400" dirty="0">
                    <a:solidFill>
                      <a:prstClr val="black"/>
                    </a:solidFill>
                    <a:latin typeface="NanumSquareOTF_ac" panose="020B0600000101010101" pitchFamily="34" charset="-127"/>
                    <a:ea typeface="NanumSquareOTF_ac" panose="020B0600000101010101" pitchFamily="34" charset="-127"/>
                  </a:rPr>
                  <a:t>에서의 </a:t>
                </a:r>
                <a:r>
                  <a:rPr kumimoji="1" lang="en-US" altLang="ko-KR" sz="1400" dirty="0">
                    <a:solidFill>
                      <a:prstClr val="black"/>
                    </a:solidFill>
                    <a:latin typeface="NanumSquareOTF_ac" panose="020B0600000101010101" pitchFamily="34" charset="-127"/>
                    <a:ea typeface="NanumSquareOTF_ac" panose="020B0600000101010101" pitchFamily="34" charset="-127"/>
                  </a:rPr>
                  <a:t>complete sequence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1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NanumSquareOTF_ac Bold" panose="020B0600000101010101" pitchFamily="34" charset="-127"/>
                          </a:rPr>
                        </m:ctrlPr>
                      </m:sSubPr>
                      <m:e>
                        <m:r>
                          <a:rPr kumimoji="1" lang="en-US" altLang="ko-KR" sz="1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NanumSquareOTF_ac Bold" panose="020B0600000101010101" pitchFamily="34" charset="-127"/>
                          </a:rPr>
                          <m:t>𝑠</m:t>
                        </m:r>
                      </m:e>
                      <m:sub>
                        <m:r>
                          <a:rPr kumimoji="1" lang="en-US" altLang="ko-KR" sz="1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NanumSquareOTF_ac Bold" panose="020B0600000101010101" pitchFamily="34" charset="-127"/>
                          </a:rPr>
                          <m:t>𝑡</m:t>
                        </m:r>
                      </m:sub>
                    </m:sSub>
                  </m:oMath>
                </a14:m>
                <a:r>
                  <a:rPr kumimoji="1" lang="ko-KR" altLang="en-US" sz="1400" dirty="0" err="1">
                    <a:solidFill>
                      <a:prstClr val="black"/>
                    </a:solidFill>
                    <a:latin typeface="NanumSquareOTF_ac" panose="020B0600000101010101" pitchFamily="34" charset="-127"/>
                    <a:ea typeface="NanumSquareOTF_ac" panose="020B0600000101010101" pitchFamily="34" charset="-127"/>
                  </a:rPr>
                  <a:t>를</a:t>
                </a:r>
                <a:r>
                  <a:rPr kumimoji="1" lang="ko-KR" altLang="en-US" sz="1400" dirty="0">
                    <a:solidFill>
                      <a:prstClr val="black"/>
                    </a:solidFill>
                    <a:latin typeface="NanumSquareOTF_ac" panose="020B0600000101010101" pitchFamily="34" charset="-127"/>
                    <a:ea typeface="NanumSquareOTF_ac" panose="020B0600000101010101" pitchFamily="34" charset="-127"/>
                  </a:rPr>
                  <a:t> </a:t>
                </a:r>
                <a:r>
                  <a:rPr kumimoji="1" lang="en-US" altLang="ko-KR" sz="1400" dirty="0">
                    <a:solidFill>
                      <a:prstClr val="black"/>
                    </a:solidFill>
                    <a:latin typeface="NanumSquareOTF_ac" panose="020B0600000101010101" pitchFamily="34" charset="-127"/>
                    <a:ea typeface="NanumSquareOTF_ac" panose="020B0600000101010101" pitchFamily="34" charset="-127"/>
                  </a:rPr>
                  <a:t>state representation</a:t>
                </a:r>
                <a:r>
                  <a:rPr kumimoji="1" lang="ko-KR" altLang="en-US" sz="1400" dirty="0" err="1">
                    <a:solidFill>
                      <a:prstClr val="black"/>
                    </a:solidFill>
                    <a:latin typeface="NanumSquareOTF_ac" panose="020B0600000101010101" pitchFamily="34" charset="-127"/>
                    <a:ea typeface="NanumSquareOTF_ac" panose="020B0600000101010101" pitchFamily="34" charset="-127"/>
                  </a:rPr>
                  <a:t>으로</a:t>
                </a:r>
                <a:r>
                  <a:rPr kumimoji="1" lang="ko-KR" altLang="en-US" sz="1400" dirty="0">
                    <a:solidFill>
                      <a:prstClr val="black"/>
                    </a:solidFill>
                    <a:latin typeface="NanumSquareOTF_ac" panose="020B0600000101010101" pitchFamily="34" charset="-127"/>
                    <a:ea typeface="NanumSquareOTF_ac" panose="020B0600000101010101" pitchFamily="34" charset="-127"/>
                  </a:rPr>
                  <a:t> 사용하는</a:t>
                </a:r>
                <a:r>
                  <a:rPr kumimoji="1" lang="en-US" altLang="ko-KR" sz="1400" dirty="0">
                    <a:solidFill>
                      <a:prstClr val="black"/>
                    </a:solidFill>
                    <a:latin typeface="NanumSquareOTF_ac" panose="020B0600000101010101" pitchFamily="34" charset="-127"/>
                    <a:ea typeface="NanumSquareOTF_ac" panose="020B0600000101010101" pitchFamily="34" charset="-127"/>
                  </a:rPr>
                  <a:t>,</a:t>
                </a:r>
                <a:r>
                  <a:rPr kumimoji="1" lang="ko-KR" altLang="en-US" sz="1400" dirty="0">
                    <a:solidFill>
                      <a:prstClr val="black"/>
                    </a:solidFill>
                    <a:latin typeface="NanumSquareOTF_ac" panose="020B0600000101010101" pitchFamily="34" charset="-127"/>
                    <a:ea typeface="NanumSquareOTF_ac" panose="020B0600000101010101" pitchFamily="34" charset="-127"/>
                  </a:rPr>
                  <a:t>  </a:t>
                </a:r>
                <a:r>
                  <a:rPr kumimoji="1" lang="en-US" altLang="ko-KR" sz="1400" dirty="0">
                    <a:solidFill>
                      <a:prstClr val="black"/>
                    </a:solidFill>
                    <a:latin typeface="NanumSquareOTF_ac" panose="020B0600000101010101" pitchFamily="34" charset="-127"/>
                    <a:ea typeface="NanumSquareOTF_ac" panose="020B0600000101010101" pitchFamily="34" charset="-127"/>
                  </a:rPr>
                  <a:t>MDP</a:t>
                </a:r>
                <a:r>
                  <a:rPr kumimoji="1" lang="ko-KR" altLang="en-US" sz="1400" dirty="0" err="1">
                    <a:solidFill>
                      <a:prstClr val="black"/>
                    </a:solidFill>
                    <a:latin typeface="NanumSquareOTF_ac" panose="020B0600000101010101" pitchFamily="34" charset="-127"/>
                    <a:ea typeface="NanumSquareOTF_ac" panose="020B0600000101010101" pitchFamily="34" charset="-127"/>
                  </a:rPr>
                  <a:t>를</a:t>
                </a:r>
                <a:r>
                  <a:rPr kumimoji="1" lang="ko-KR" altLang="en-US" sz="1400" dirty="0">
                    <a:solidFill>
                      <a:prstClr val="black"/>
                    </a:solidFill>
                    <a:latin typeface="NanumSquareOTF_ac" panose="020B0600000101010101" pitchFamily="34" charset="-127"/>
                    <a:ea typeface="NanumSquareOTF_ac" panose="020B0600000101010101" pitchFamily="34" charset="-127"/>
                  </a:rPr>
                  <a:t> 이용한 </a:t>
                </a:r>
                <a:r>
                  <a:rPr kumimoji="1" lang="ko-KR" altLang="en-US" sz="1400" dirty="0" err="1">
                    <a:solidFill>
                      <a:prstClr val="black"/>
                    </a:solidFill>
                    <a:latin typeface="NanumSquareOTF_ac" panose="020B0600000101010101" pitchFamily="34" charset="-127"/>
                    <a:ea typeface="NanumSquareOTF_ac" panose="020B0600000101010101" pitchFamily="34" charset="-127"/>
                  </a:rPr>
                  <a:t>강화학습</a:t>
                </a:r>
                <a:r>
                  <a:rPr kumimoji="1" lang="ko-KR" altLang="en-US" sz="1400" dirty="0">
                    <a:solidFill>
                      <a:prstClr val="black"/>
                    </a:solidFill>
                    <a:latin typeface="NanumSquareOTF_ac" panose="020B0600000101010101" pitchFamily="34" charset="-127"/>
                    <a:ea typeface="NanumSquareOTF_ac" panose="020B0600000101010101" pitchFamily="34" charset="-127"/>
                  </a:rPr>
                  <a:t> 학습 방법을 적용한다</a:t>
                </a:r>
                <a:r>
                  <a:rPr kumimoji="1" lang="en-US" altLang="ko-KR" sz="1400" dirty="0">
                    <a:solidFill>
                      <a:prstClr val="black"/>
                    </a:solidFill>
                    <a:latin typeface="NanumSquareOTF_ac" panose="020B0600000101010101" pitchFamily="34" charset="-127"/>
                    <a:ea typeface="NanumSquareOTF_ac" panose="020B0600000101010101" pitchFamily="34" charset="-127"/>
                  </a:rPr>
                  <a:t>.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1400" dirty="0">
                    <a:solidFill>
                      <a:prstClr val="black"/>
                    </a:solidFill>
                    <a:highlight>
                      <a:srgbClr val="FFFF00"/>
                    </a:highlight>
                    <a:latin typeface="NanumSquareOTF_ac" panose="020B0600000101010101" pitchFamily="34" charset="-127"/>
                    <a:ea typeface="NanumSquareOTF_ac" panose="020B0600000101010101" pitchFamily="34" charset="-127"/>
                  </a:rPr>
                  <a:t>Agent</a:t>
                </a:r>
                <a:r>
                  <a:rPr kumimoji="1" lang="ko-KR" altLang="en-US" sz="1400" dirty="0">
                    <a:solidFill>
                      <a:prstClr val="black"/>
                    </a:solidFill>
                    <a:highlight>
                      <a:srgbClr val="FFFF00"/>
                    </a:highlight>
                    <a:latin typeface="NanumSquareOTF_ac" panose="020B0600000101010101" pitchFamily="34" charset="-127"/>
                    <a:ea typeface="NanumSquareOTF_ac" panose="020B0600000101010101" pitchFamily="34" charset="-127"/>
                  </a:rPr>
                  <a:t>의 목표</a:t>
                </a:r>
                <a:r>
                  <a:rPr kumimoji="1" lang="en-US" altLang="ko-KR" sz="1400" dirty="0">
                    <a:solidFill>
                      <a:prstClr val="black"/>
                    </a:solidFill>
                    <a:latin typeface="NanumSquareOTF_ac" panose="020B0600000101010101" pitchFamily="34" charset="-127"/>
                    <a:ea typeface="NanumSquareOTF_ac" panose="020B0600000101010101" pitchFamily="34" charset="-127"/>
                  </a:rPr>
                  <a:t>:</a:t>
                </a:r>
                <a:r>
                  <a:rPr kumimoji="1" lang="ko-KR" altLang="en-US" sz="1400" dirty="0">
                    <a:solidFill>
                      <a:prstClr val="black"/>
                    </a:solidFill>
                    <a:latin typeface="NanumSquareOTF_ac" panose="020B0600000101010101" pitchFamily="34" charset="-127"/>
                    <a:ea typeface="NanumSquareOTF_ac" panose="020B0600000101010101" pitchFamily="34" charset="-127"/>
                  </a:rPr>
                  <a:t> </a:t>
                </a:r>
                <a:r>
                  <a:rPr kumimoji="1" lang="en-US" altLang="ko-KR" sz="1400" dirty="0">
                    <a:solidFill>
                      <a:prstClr val="black"/>
                    </a:solidFill>
                    <a:latin typeface="NanumSquareOTF_ac" panose="020B0600000101010101" pitchFamily="34" charset="-127"/>
                    <a:ea typeface="NanumSquareOTF_ac" panose="020B0600000101010101" pitchFamily="34" charset="-127"/>
                  </a:rPr>
                  <a:t>Future reward</a:t>
                </a:r>
                <a:r>
                  <a:rPr kumimoji="1" lang="ko-KR" altLang="en-US" sz="1400" dirty="0" err="1">
                    <a:solidFill>
                      <a:prstClr val="black"/>
                    </a:solidFill>
                    <a:latin typeface="NanumSquareOTF_ac" panose="020B0600000101010101" pitchFamily="34" charset="-127"/>
                    <a:ea typeface="NanumSquareOTF_ac" panose="020B0600000101010101" pitchFamily="34" charset="-127"/>
                  </a:rPr>
                  <a:t>를</a:t>
                </a:r>
                <a:r>
                  <a:rPr kumimoji="1" lang="ko-KR" altLang="en-US" sz="1400" dirty="0">
                    <a:solidFill>
                      <a:prstClr val="black"/>
                    </a:solidFill>
                    <a:latin typeface="NanumSquareOTF_ac" panose="020B0600000101010101" pitchFamily="34" charset="-127"/>
                    <a:ea typeface="NanumSquareOTF_ac" panose="020B0600000101010101" pitchFamily="34" charset="-127"/>
                  </a:rPr>
                  <a:t> 최대화할 수 있도록 </a:t>
                </a:r>
                <a:r>
                  <a:rPr kumimoji="1" lang="en-US" altLang="ko-KR" sz="1400" dirty="0">
                    <a:solidFill>
                      <a:prstClr val="black"/>
                    </a:solidFill>
                    <a:latin typeface="NanumSquareOTF_ac" panose="020B0600000101010101" pitchFamily="34" charset="-127"/>
                    <a:ea typeface="NanumSquareOTF_ac" panose="020B0600000101010101" pitchFamily="34" charset="-127"/>
                  </a:rPr>
                  <a:t>emulator</a:t>
                </a:r>
                <a:r>
                  <a:rPr kumimoji="1" lang="ko-KR" altLang="en-US" sz="1400" dirty="0">
                    <a:solidFill>
                      <a:prstClr val="black"/>
                    </a:solidFill>
                    <a:latin typeface="NanumSquareOTF_ac" panose="020B0600000101010101" pitchFamily="34" charset="-127"/>
                    <a:ea typeface="NanumSquareOTF_ac" panose="020B0600000101010101" pitchFamily="34" charset="-127"/>
                  </a:rPr>
                  <a:t>와 상호작용하면서 </a:t>
                </a:r>
                <a:r>
                  <a:rPr kumimoji="1" lang="en-US" altLang="ko-KR" sz="1400" dirty="0">
                    <a:solidFill>
                      <a:prstClr val="black"/>
                    </a:solidFill>
                    <a:latin typeface="NanumSquareOTF_ac" panose="020B0600000101010101" pitchFamily="34" charset="-127"/>
                    <a:ea typeface="NanumSquareOTF_ac" panose="020B0600000101010101" pitchFamily="34" charset="-127"/>
                  </a:rPr>
                  <a:t>action</a:t>
                </a:r>
                <a:r>
                  <a:rPr kumimoji="1" lang="ko-KR" altLang="en-US" sz="1400" dirty="0">
                    <a:solidFill>
                      <a:prstClr val="black"/>
                    </a:solidFill>
                    <a:latin typeface="NanumSquareOTF_ac" panose="020B0600000101010101" pitchFamily="34" charset="-127"/>
                    <a:ea typeface="NanumSquareOTF_ac" panose="020B0600000101010101" pitchFamily="34" charset="-127"/>
                  </a:rPr>
                  <a:t>을 선택한다</a:t>
                </a:r>
                <a:r>
                  <a:rPr kumimoji="1" lang="en-US" altLang="ko-KR" sz="1400" dirty="0">
                    <a:solidFill>
                      <a:prstClr val="black"/>
                    </a:solidFill>
                    <a:latin typeface="NanumSquareOTF_ac" panose="020B0600000101010101" pitchFamily="34" charset="-127"/>
                    <a:ea typeface="NanumSquareOTF_ac" panose="020B0600000101010101" pitchFamily="34" charset="-127"/>
                  </a:rPr>
                  <a:t>.</a:t>
                </a:r>
              </a:p>
            </p:txBody>
          </p:sp>
        </mc:Choice>
        <mc:Fallback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68CFF9BD-CA7D-EE43-863A-542686789D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614" y="2365858"/>
                <a:ext cx="11490385" cy="3755836"/>
              </a:xfrm>
              <a:prstGeom prst="rect">
                <a:avLst/>
              </a:prstGeom>
              <a:blipFill>
                <a:blip r:embed="rId5"/>
                <a:stretch>
                  <a:fillRect l="-11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011252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FF3D356-14FB-0E40-AC56-F91556C570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114" y="991892"/>
            <a:ext cx="11580886" cy="235481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600" dirty="0" err="1">
                <a:highlight>
                  <a:srgbClr val="FFFF00"/>
                </a:highlight>
                <a:latin typeface="NanumSquareOTF_ac" panose="020B0600000101010101" pitchFamily="34" charset="-127"/>
                <a:ea typeface="NanumSquareOTF_ac" panose="020B0600000101010101" pitchFamily="34" charset="-127"/>
              </a:rPr>
              <a:t>마르코프</a:t>
            </a:r>
            <a:r>
              <a:rPr kumimoji="1" lang="ko-KR" altLang="en-US" sz="1600" dirty="0">
                <a:highlight>
                  <a:srgbClr val="FFFF00"/>
                </a:highlight>
                <a:latin typeface="NanumSquareOTF_ac" panose="020B0600000101010101" pitchFamily="34" charset="-127"/>
                <a:ea typeface="NanumSquareOTF_ac" panose="020B0600000101010101" pitchFamily="34" charset="-127"/>
              </a:rPr>
              <a:t> 확률 과정</a:t>
            </a:r>
            <a:r>
              <a:rPr kumimoji="1" lang="en-US" altLang="ko-KR" sz="1600" dirty="0">
                <a:highlight>
                  <a:srgbClr val="FFFF00"/>
                </a:highlight>
                <a:latin typeface="NanumSquareOTF_ac" panose="020B0600000101010101" pitchFamily="34" charset="-127"/>
                <a:ea typeface="NanumSquareOTF_ac" panose="020B0600000101010101" pitchFamily="34" charset="-127"/>
              </a:rPr>
              <a:t>(</a:t>
            </a:r>
            <a:r>
              <a:rPr kumimoji="1" lang="en" altLang="ko-KR" sz="1600" dirty="0">
                <a:highlight>
                  <a:srgbClr val="FFFF00"/>
                </a:highlight>
                <a:latin typeface="NanumSquareOTF_ac" panose="020B0600000101010101" pitchFamily="34" charset="-127"/>
                <a:ea typeface="NanumSquareOTF_ac" panose="020B0600000101010101" pitchFamily="34" charset="-127"/>
              </a:rPr>
              <a:t>Markov stochastic process)</a:t>
            </a:r>
            <a:endParaRPr kumimoji="1" lang="en-US" altLang="ko-KR" sz="1600" dirty="0">
              <a:highlight>
                <a:srgbClr val="FFFF00"/>
              </a:highlight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 lvl="1">
              <a:lnSpc>
                <a:spcPct val="150000"/>
              </a:lnSpc>
            </a:pP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현재에 대한 조건부로 과거와 미래가 서로 독립인 확률 과정이다</a:t>
            </a:r>
            <a:r>
              <a:rPr kumimoji="1" lang="en-US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. 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즉</a:t>
            </a:r>
            <a:r>
              <a:rPr kumimoji="1" lang="en-US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, </a:t>
            </a:r>
            <a:r>
              <a:rPr kumimoji="1" lang="ko-KR" altLang="en-US" sz="1400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마르코프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확률 과정은 ‘기억하지 않는’ 확률 과정이다</a:t>
            </a:r>
            <a:r>
              <a:rPr kumimoji="1" lang="en-US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. </a:t>
            </a:r>
            <a:r>
              <a:rPr kumimoji="1" lang="ko-KR" altLang="en-US" sz="1400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마르코프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확률 과정에서 미래를 유추하려 한다면</a:t>
            </a:r>
            <a:r>
              <a:rPr kumimoji="1" lang="en-US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, </a:t>
            </a:r>
            <a:r>
              <a:rPr kumimoji="1" lang="ko-KR" altLang="en-US" sz="1400" dirty="0">
                <a:solidFill>
                  <a:srgbClr val="FF000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오직 현재의 값만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이 쓸모가 있으며</a:t>
            </a:r>
            <a:r>
              <a:rPr kumimoji="1" lang="en-US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, </a:t>
            </a:r>
            <a:r>
              <a:rPr kumimoji="1" lang="ko-KR" altLang="en-US" sz="1400" dirty="0">
                <a:solidFill>
                  <a:srgbClr val="FF000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과거의 값들은 아무 추가 정보를 제공하지 못한다</a:t>
            </a:r>
            <a:r>
              <a:rPr kumimoji="1" lang="en-US" altLang="ko-KR" sz="1400" dirty="0">
                <a:solidFill>
                  <a:srgbClr val="FF000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.</a:t>
            </a:r>
          </a:p>
          <a:p>
            <a:pPr lvl="1">
              <a:lnSpc>
                <a:spcPct val="150000"/>
              </a:lnSpc>
            </a:pPr>
            <a:endParaRPr kumimoji="1" lang="en-US" altLang="ko-KR" sz="1400" dirty="0">
              <a:solidFill>
                <a:srgbClr val="FF0000"/>
              </a:solidFill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 lvl="1">
              <a:lnSpc>
                <a:spcPct val="150000"/>
              </a:lnSpc>
            </a:pPr>
            <a:endParaRPr kumimoji="1" lang="en-US" altLang="ko-KR" sz="1400" dirty="0">
              <a:solidFill>
                <a:srgbClr val="FF0000"/>
              </a:solidFill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 lvl="1">
              <a:lnSpc>
                <a:spcPct val="150000"/>
              </a:lnSpc>
            </a:pPr>
            <a:endParaRPr kumimoji="1" lang="en-US" altLang="ko-KR" sz="1400" dirty="0">
              <a:solidFill>
                <a:srgbClr val="FF0000"/>
              </a:solidFill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40D950B-2404-0A4B-9F3F-5ABEF7D4E007}"/>
              </a:ext>
            </a:extLst>
          </p:cNvPr>
          <p:cNvSpPr txBox="1"/>
          <p:nvPr/>
        </p:nvSpPr>
        <p:spPr>
          <a:xfrm>
            <a:off x="-1020735" y="178129"/>
            <a:ext cx="804332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spc="-150" dirty="0">
                <a:solidFill>
                  <a:schemeClr val="accent1"/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MDP(Markov decision process)</a:t>
            </a:r>
          </a:p>
          <a:p>
            <a:pPr algn="ctr"/>
            <a:endParaRPr lang="ko-KR" altLang="en-US" sz="3200" b="1" spc="-150" dirty="0">
              <a:solidFill>
                <a:schemeClr val="accent1"/>
              </a:solidFill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2783431-92B6-C048-9553-6DFBC65C13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5594" y="3609344"/>
            <a:ext cx="5284966" cy="2813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5925F264-8B6E-9048-8DDC-44C4ADFADD83}"/>
              </a:ext>
            </a:extLst>
          </p:cNvPr>
          <p:cNvGrpSpPr/>
          <p:nvPr/>
        </p:nvGrpSpPr>
        <p:grpSpPr>
          <a:xfrm>
            <a:off x="2412008" y="2236875"/>
            <a:ext cx="7367983" cy="738664"/>
            <a:chOff x="1737380" y="2223996"/>
            <a:chExt cx="7367983" cy="738664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3BBF60D-060F-DA4E-9A6C-A67A8F2D4D62}"/>
                </a:ext>
              </a:extLst>
            </p:cNvPr>
            <p:cNvSpPr txBox="1"/>
            <p:nvPr/>
          </p:nvSpPr>
          <p:spPr>
            <a:xfrm>
              <a:off x="1737380" y="2223996"/>
              <a:ext cx="7367983" cy="738664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kumimoji="1" lang="ko-Kore-KR" altLang="en-US" sz="1400" dirty="0">
                  <a:latin typeface="NanumSquareOTF_ac" panose="020B0600000101010101" pitchFamily="34" charset="-127"/>
                  <a:ea typeface="NanumSquareOTF_ac" panose="020B0600000101010101" pitchFamily="34" charset="-127"/>
                </a:rPr>
                <a:t>임의의</a:t>
              </a:r>
              <a:r>
                <a:rPr kumimoji="1" lang="ko-KR" altLang="en-US" sz="1400" dirty="0">
                  <a:latin typeface="NanumSquareOTF_ac" panose="020B0600000101010101" pitchFamily="34" charset="-127"/>
                  <a:ea typeface="NanumSquareOTF_ac" panose="020B0600000101010101" pitchFamily="34" charset="-127"/>
                </a:rPr>
                <a:t> 가산 개의 시각                                         및 가측 공간                                         에 대해</a:t>
              </a:r>
              <a:r>
                <a:rPr kumimoji="1" lang="en-US" altLang="ko-KR" sz="1400" dirty="0">
                  <a:latin typeface="NanumSquareOTF_ac" panose="020B0600000101010101" pitchFamily="34" charset="-127"/>
                  <a:ea typeface="NanumSquareOTF_ac" panose="020B0600000101010101" pitchFamily="34" charset="-127"/>
                </a:rPr>
                <a:t>:</a:t>
              </a:r>
              <a:r>
                <a:rPr kumimoji="1" lang="ko-KR" altLang="en-US" sz="1400" dirty="0">
                  <a:latin typeface="NanumSquareOTF_ac" panose="020B0600000101010101" pitchFamily="34" charset="-127"/>
                  <a:ea typeface="NanumSquareOTF_ac" panose="020B0600000101010101" pitchFamily="34" charset="-127"/>
                </a:rPr>
                <a:t>  </a:t>
              </a:r>
              <a:endParaRPr kumimoji="1" lang="en-US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endParaRPr>
            </a:p>
            <a:p>
              <a:endParaRPr kumimoji="1" lang="en-US" altLang="ko-Kore-KR" sz="1400" dirty="0">
                <a:latin typeface="NanumSquareOTF_ac" panose="020B0600000101010101" pitchFamily="34" charset="-127"/>
                <a:ea typeface="NanumSquareOTF_ac" panose="020B0600000101010101" pitchFamily="34" charset="-127"/>
              </a:endParaRPr>
            </a:p>
            <a:p>
              <a:endParaRPr kumimoji="1" lang="ko-Kore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endParaRPr>
            </a:p>
          </p:txBody>
        </p: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A6C1E5AD-54EE-5843-9B38-8158A62F004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00684" y="2629614"/>
              <a:ext cx="5841374" cy="229073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13246DE1-FEBB-0A48-8A16-B978D6C18AE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464865" y="2268759"/>
              <a:ext cx="1641609" cy="218249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DAD7ACC0-3AC2-0147-A2B8-394B8C732E4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097324" y="2258736"/>
              <a:ext cx="1700832" cy="247589"/>
            </a:xfrm>
            <a:prstGeom prst="rect">
              <a:avLst/>
            </a:prstGeom>
          </p:spPr>
        </p:pic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A3634C4-E219-5644-9D78-F72F7660D093}"/>
              </a:ext>
            </a:extLst>
          </p:cNvPr>
          <p:cNvSpPr/>
          <p:nvPr/>
        </p:nvSpPr>
        <p:spPr>
          <a:xfrm>
            <a:off x="611114" y="3609344"/>
            <a:ext cx="6204480" cy="28267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600" dirty="0">
                <a:highlight>
                  <a:srgbClr val="FFFF00"/>
                </a:highlight>
                <a:latin typeface="NanumSquareOTF_ac" panose="020B0600000101010101" pitchFamily="34" charset="-127"/>
                <a:ea typeface="NanumSquareOTF_ac" panose="020B0600000101010101" pitchFamily="34" charset="-127"/>
              </a:rPr>
              <a:t>MDP(Markov decision process): </a:t>
            </a:r>
            <a:r>
              <a:rPr kumimoji="1" lang="en-US" altLang="ko-KR" sz="16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state, action, state transition, probability matrix, reward, discount factor</a:t>
            </a:r>
            <a:r>
              <a:rPr kumimoji="1" lang="ko-KR" altLang="en-US" sz="16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로 이뤄진 문제</a:t>
            </a:r>
            <a:endParaRPr kumimoji="1" lang="en-US" altLang="ko-KR" sz="160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과거와 현재 상태가 주어졌을 때</a:t>
            </a:r>
            <a:r>
              <a:rPr kumimoji="1" lang="en-US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,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미래 상태의 조건부 확률 분포가 과거 상태와는 독립적으로 </a:t>
            </a:r>
            <a:r>
              <a:rPr kumimoji="1" lang="ko-KR" altLang="en-US" sz="1400" dirty="0">
                <a:solidFill>
                  <a:srgbClr val="FF000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현재 상태에 의해서만 결정</a:t>
            </a:r>
            <a:endParaRPr kumimoji="1" lang="en-US" altLang="ko-KR" sz="1400" dirty="0">
              <a:solidFill>
                <a:srgbClr val="FF0000"/>
              </a:solidFill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 marL="1085850" lvl="2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value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라는 어떤 가치가 현재 </a:t>
            </a:r>
            <a:r>
              <a:rPr kumimoji="1" lang="en-US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state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의 함수로 표현되며</a:t>
            </a:r>
            <a:r>
              <a:rPr kumimoji="1" lang="en-US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,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그렇기 때문에 이 </a:t>
            </a:r>
            <a:r>
              <a:rPr kumimoji="1" lang="en-US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state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가 </a:t>
            </a:r>
            <a:r>
              <a:rPr kumimoji="1" lang="en-US" altLang="ko-KR" sz="1400" dirty="0">
                <a:solidFill>
                  <a:srgbClr val="FF000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Markov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하다고 가정됨</a:t>
            </a:r>
            <a:r>
              <a:rPr kumimoji="1" lang="en-US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.</a:t>
            </a:r>
          </a:p>
          <a:p>
            <a:pPr marL="1085850" lvl="2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이렇게 각 </a:t>
            </a:r>
            <a:r>
              <a:rPr kumimoji="1" lang="en-US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state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마다 </a:t>
            </a:r>
            <a:r>
              <a:rPr kumimoji="1" lang="en-US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reward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에 대한 </a:t>
            </a:r>
            <a:r>
              <a:rPr kumimoji="1" lang="ko-KR" altLang="en-US" sz="1400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기댓값이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정해지게 되는데</a:t>
            </a:r>
            <a:r>
              <a:rPr kumimoji="1" lang="en-US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,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이는 특정 상태에서의 </a:t>
            </a:r>
            <a:r>
              <a:rPr kumimoji="1" lang="ko-KR" altLang="en-US" sz="1400" dirty="0">
                <a:highlight>
                  <a:srgbClr val="FFFF00"/>
                </a:highlight>
                <a:latin typeface="NanumSquareOTF_ac" panose="020B0600000101010101" pitchFamily="34" charset="-127"/>
                <a:ea typeface="NanumSquareOTF_ac" panose="020B0600000101010101" pitchFamily="34" charset="-127"/>
              </a:rPr>
              <a:t>가치 함수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로 표현할 수 있다</a:t>
            </a:r>
            <a:r>
              <a:rPr kumimoji="1" lang="en-US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.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</a:t>
            </a:r>
            <a:endParaRPr kumimoji="1" lang="en-US" altLang="ko-KR" sz="140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53101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FF3D356-14FB-0E40-AC56-F91556C570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114" y="799868"/>
            <a:ext cx="6880796" cy="1513564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6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Value function: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1400" dirty="0">
                <a:highlight>
                  <a:srgbClr val="FFFF00"/>
                </a:highlight>
                <a:latin typeface="NanumSquareOTF_ac" panose="020B0600000101010101" pitchFamily="34" charset="-127"/>
                <a:ea typeface="NanumSquareOTF_ac" panose="020B0600000101010101" pitchFamily="34" charset="-127"/>
              </a:rPr>
              <a:t>state-value function</a:t>
            </a:r>
          </a:p>
          <a:p>
            <a:pPr lvl="2">
              <a:lnSpc>
                <a:spcPct val="150000"/>
              </a:lnSpc>
            </a:pPr>
            <a:r>
              <a:rPr kumimoji="1" lang="en-US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agent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가 </a:t>
            </a:r>
            <a:r>
              <a:rPr kumimoji="1" lang="en-US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state t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에 있고</a:t>
            </a:r>
            <a:r>
              <a:rPr kumimoji="1" lang="en-US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,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끝이 있는 </a:t>
            </a:r>
            <a:r>
              <a:rPr kumimoji="1" lang="en-US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episode</a:t>
            </a:r>
            <a:r>
              <a:rPr kumimoji="1" lang="ko-KR" altLang="en-US" sz="1400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라고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가정했을 때</a:t>
            </a:r>
            <a:r>
              <a:rPr kumimoji="1" lang="en-US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,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</a:t>
            </a:r>
            <a:r>
              <a:rPr kumimoji="1" lang="en-US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action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을 취해가면서 이동했을 때 받은 </a:t>
            </a:r>
            <a:r>
              <a:rPr kumimoji="1" lang="en-US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reward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의 총합을 </a:t>
            </a:r>
            <a:r>
              <a:rPr kumimoji="1" lang="en-US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return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이라고 할 수 있다</a:t>
            </a:r>
            <a:endParaRPr kumimoji="1" lang="en-US" altLang="ko-KR" sz="140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40D950B-2404-0A4B-9F3F-5ABEF7D4E007}"/>
              </a:ext>
            </a:extLst>
          </p:cNvPr>
          <p:cNvSpPr txBox="1"/>
          <p:nvPr/>
        </p:nvSpPr>
        <p:spPr>
          <a:xfrm>
            <a:off x="-1020735" y="178129"/>
            <a:ext cx="5007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spc="-150" dirty="0">
                <a:solidFill>
                  <a:schemeClr val="accent1"/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Value function</a:t>
            </a:r>
            <a:endParaRPr lang="ko-KR" altLang="en-US" sz="3200" b="1" spc="-150" dirty="0">
              <a:solidFill>
                <a:schemeClr val="accent1"/>
              </a:solidFill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A505173A-0C48-664A-9500-E6F6BA6868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800" y="1195488"/>
            <a:ext cx="4526279" cy="1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9C4F31BB-5182-C546-A2D5-1472F9F877DE}"/>
              </a:ext>
            </a:extLst>
          </p:cNvPr>
          <p:cNvSpPr txBox="1">
            <a:spLocks/>
          </p:cNvSpPr>
          <p:nvPr/>
        </p:nvSpPr>
        <p:spPr>
          <a:xfrm>
            <a:off x="611113" y="2313432"/>
            <a:ext cx="6932685" cy="31546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lnSpc>
                <a:spcPct val="150000"/>
              </a:lnSpc>
            </a:pP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이 </a:t>
            </a:r>
            <a:r>
              <a:rPr kumimoji="1" lang="en-US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reward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의 </a:t>
            </a:r>
            <a:r>
              <a:rPr kumimoji="1" lang="ko-KR" altLang="en-US" sz="1400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기댓값이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</a:t>
            </a:r>
            <a:r>
              <a:rPr kumimoji="1" lang="en-US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state-value function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이다</a:t>
            </a:r>
            <a:r>
              <a:rPr kumimoji="1" lang="en-US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.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1400" dirty="0">
                <a:highlight>
                  <a:srgbClr val="FFFF00"/>
                </a:highlight>
                <a:latin typeface="NanumSquareOTF_ac" panose="020B0600000101010101" pitchFamily="34" charset="-127"/>
                <a:ea typeface="NanumSquareOTF_ac" panose="020B0600000101010101" pitchFamily="34" charset="-127"/>
              </a:rPr>
              <a:t>action-value function</a:t>
            </a:r>
          </a:p>
          <a:p>
            <a:pPr lvl="2">
              <a:lnSpc>
                <a:spcPct val="150000"/>
              </a:lnSpc>
            </a:pPr>
            <a:r>
              <a:rPr kumimoji="1" lang="en-US" altLang="ko-KR" sz="1400" dirty="0">
                <a:solidFill>
                  <a:srgbClr val="FF000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state</a:t>
            </a:r>
            <a:r>
              <a:rPr kumimoji="1" lang="ko-KR" altLang="en-US" sz="1400" dirty="0">
                <a:solidFill>
                  <a:srgbClr val="FF000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의 가치는 그 </a:t>
            </a:r>
            <a:r>
              <a:rPr kumimoji="1" lang="en-US" altLang="ko-KR" sz="1400" dirty="0">
                <a:solidFill>
                  <a:srgbClr val="FF000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state</a:t>
            </a:r>
            <a:r>
              <a:rPr kumimoji="1" lang="ko-KR" altLang="en-US" sz="1400" dirty="0">
                <a:solidFill>
                  <a:srgbClr val="FF000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에서 어떤 </a:t>
            </a:r>
            <a:r>
              <a:rPr kumimoji="1" lang="en-US" altLang="ko-KR" sz="1400" dirty="0">
                <a:solidFill>
                  <a:srgbClr val="FF000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action</a:t>
            </a:r>
            <a:r>
              <a:rPr kumimoji="1" lang="ko-KR" altLang="en-US" sz="1400" dirty="0">
                <a:solidFill>
                  <a:srgbClr val="FF000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을 했는지에 따라 달라지는 정보를 포함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해야 한다</a:t>
            </a:r>
            <a:r>
              <a:rPr kumimoji="1" lang="en-US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.</a:t>
            </a:r>
          </a:p>
          <a:p>
            <a:pPr lvl="3">
              <a:lnSpc>
                <a:spcPct val="150000"/>
              </a:lnSpc>
            </a:pP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만약 다음에 취할 행동을 </a:t>
            </a:r>
            <a:r>
              <a:rPr kumimoji="1" lang="en-US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state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의 </a:t>
            </a:r>
            <a:r>
              <a:rPr kumimoji="1" lang="en-US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value function</a:t>
            </a:r>
            <a:r>
              <a:rPr kumimoji="1" lang="ko-KR" altLang="en-US" sz="1400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으로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판단하려면</a:t>
            </a:r>
            <a:endParaRPr kumimoji="1" lang="en-US" altLang="ko-KR" sz="140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 marL="2171700" lvl="4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다음 </a:t>
            </a:r>
            <a:r>
              <a:rPr kumimoji="1" lang="en-US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state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에 대한 정보를 전부 알아야 하며</a:t>
            </a:r>
            <a:endParaRPr kumimoji="1" lang="en-US" altLang="ko-KR" sz="140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 marL="2171700" lvl="4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그 </a:t>
            </a:r>
            <a:r>
              <a:rPr kumimoji="1" lang="en-US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state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로 가려면 어떻게 해야하는지도 알아야 한다</a:t>
            </a:r>
            <a:r>
              <a:rPr kumimoji="1" lang="en-US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.</a:t>
            </a:r>
          </a:p>
          <a:p>
            <a:pPr lvl="3">
              <a:lnSpc>
                <a:spcPct val="150000"/>
              </a:lnSpc>
            </a:pP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따라서 </a:t>
            </a:r>
            <a:r>
              <a:rPr kumimoji="1" lang="en-US" altLang="ko-KR" sz="1400" dirty="0">
                <a:solidFill>
                  <a:srgbClr val="FF000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action</a:t>
            </a:r>
            <a:r>
              <a:rPr kumimoji="1" lang="ko-KR" altLang="en-US" sz="1400" dirty="0">
                <a:solidFill>
                  <a:srgbClr val="FF000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에 대한 </a:t>
            </a:r>
            <a:r>
              <a:rPr kumimoji="1" lang="en-US" altLang="ko-KR" sz="1400" dirty="0">
                <a:solidFill>
                  <a:srgbClr val="FF000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value function 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또한 알아야 한다</a:t>
            </a:r>
            <a:r>
              <a:rPr kumimoji="1" lang="en-US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.</a:t>
            </a:r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950E24B0-8B97-4940-A8B0-FC02B1902A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7439" y="2563617"/>
            <a:ext cx="4594530" cy="1313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BCCB96C3-B558-1B48-80F2-0445E0A881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798" y="3925224"/>
            <a:ext cx="4578169" cy="1352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6FC13AD-C9E4-AD4F-9099-35DC0587DBE9}"/>
              </a:ext>
            </a:extLst>
          </p:cNvPr>
          <p:cNvSpPr/>
          <p:nvPr/>
        </p:nvSpPr>
        <p:spPr>
          <a:xfrm>
            <a:off x="611110" y="5273958"/>
            <a:ext cx="11340097" cy="10307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14550" lvl="4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action-value function: 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어떤</a:t>
            </a:r>
            <a:r>
              <a:rPr kumimoji="1" lang="en-US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state s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에서 </a:t>
            </a:r>
            <a:r>
              <a:rPr kumimoji="1" lang="en-US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action a</a:t>
            </a:r>
            <a:r>
              <a:rPr kumimoji="1" lang="ko-KR" altLang="en-US" sz="1400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를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취할 경우 받을 </a:t>
            </a:r>
            <a:r>
              <a:rPr kumimoji="1" lang="en-US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return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에 대한 </a:t>
            </a:r>
            <a:r>
              <a:rPr kumimoji="1" lang="ko-KR" altLang="en-US" sz="1400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기댓값</a:t>
            </a:r>
            <a:endParaRPr kumimoji="1" lang="en-US" altLang="ko-KR" sz="140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 marL="2114550" lvl="4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다음 </a:t>
            </a:r>
            <a:r>
              <a:rPr kumimoji="1" lang="en-US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state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의 </a:t>
            </a:r>
            <a:r>
              <a:rPr kumimoji="1" lang="en-US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value function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을 알아야 한다던가</a:t>
            </a:r>
            <a:r>
              <a:rPr kumimoji="1" lang="en-US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, 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어떤 행동을 했을 때 해당 </a:t>
            </a:r>
            <a:r>
              <a:rPr kumimoji="1" lang="en-US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state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에 갈 수 있는지에 대한 확률을 알지 않아도 된다</a:t>
            </a:r>
            <a:r>
              <a:rPr kumimoji="1" lang="en-US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.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Q-function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이라고도 한다</a:t>
            </a:r>
            <a:r>
              <a:rPr kumimoji="1" lang="en-US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207171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FF3D356-14FB-0E40-AC56-F91556C570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114" y="991892"/>
            <a:ext cx="11580886" cy="6021556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시각 </a:t>
            </a:r>
            <a:r>
              <a:rPr kumimoji="1" lang="en-US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t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에서 </a:t>
            </a:r>
            <a:r>
              <a:rPr kumimoji="1" lang="en-US" altLang="ko-KR" sz="1400" dirty="0">
                <a:solidFill>
                  <a:srgbClr val="FF000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future discounted return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은 다음과 같이 정의한다</a:t>
            </a:r>
            <a:r>
              <a:rPr kumimoji="1" lang="en-US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:</a:t>
            </a:r>
          </a:p>
          <a:p>
            <a:pPr>
              <a:lnSpc>
                <a:spcPct val="150000"/>
              </a:lnSpc>
            </a:pPr>
            <a:r>
              <a:rPr kumimoji="1" lang="en-US" altLang="ko-KR" sz="1400" dirty="0">
                <a:solidFill>
                  <a:srgbClr val="FF000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optimal action-value function Q*(s, a): </a:t>
            </a:r>
            <a:r>
              <a:rPr kumimoji="1" lang="en-US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sequence s</a:t>
            </a:r>
            <a:r>
              <a:rPr kumimoji="1" lang="ko-KR" altLang="en-US" sz="1400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를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보고 </a:t>
            </a:r>
            <a:r>
              <a:rPr kumimoji="1" lang="en-US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action a</a:t>
            </a:r>
            <a:r>
              <a:rPr kumimoji="1" lang="ko-KR" altLang="en-US" sz="1400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를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취하는 </a:t>
            </a:r>
            <a:r>
              <a:rPr kumimoji="1" lang="en-US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policy</a:t>
            </a:r>
            <a:r>
              <a:rPr kumimoji="1" lang="ko-KR" altLang="en-US" sz="1400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를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수행했을 때</a:t>
            </a:r>
            <a:r>
              <a:rPr kumimoji="1" lang="en-US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얻을 수 있는 최대 기대 반환 값</a:t>
            </a:r>
            <a:endParaRPr kumimoji="1" lang="en-US" altLang="ko-KR" sz="140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 lvl="1">
              <a:lnSpc>
                <a:spcPct val="150000"/>
              </a:lnSpc>
            </a:pPr>
            <a:endParaRPr kumimoji="1" lang="en-US" altLang="ko-KR" sz="140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 lvl="1">
              <a:lnSpc>
                <a:spcPct val="150000"/>
              </a:lnSpc>
            </a:pP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이 </a:t>
            </a:r>
            <a:r>
              <a:rPr kumimoji="1" lang="en-US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action-value function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은 다음과 같은 </a:t>
            </a:r>
            <a:r>
              <a:rPr kumimoji="1" lang="en-US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Bellman equation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을 따른다</a:t>
            </a:r>
            <a:r>
              <a:rPr kumimoji="1" lang="en-US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:</a:t>
            </a:r>
          </a:p>
          <a:p>
            <a:pPr lvl="2">
              <a:lnSpc>
                <a:spcPct val="150000"/>
              </a:lnSpc>
            </a:pPr>
            <a:endParaRPr kumimoji="1" lang="en-US" altLang="ko-KR" sz="140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 lvl="2">
              <a:lnSpc>
                <a:spcPct val="150000"/>
              </a:lnSpc>
            </a:pPr>
            <a:r>
              <a:rPr kumimoji="1" lang="ko-KR" altLang="en-US" sz="14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모든 </a:t>
            </a:r>
            <a:r>
              <a:rPr kumimoji="1" lang="en-US" altLang="ko-KR" sz="14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state</a:t>
            </a:r>
            <a:r>
              <a:rPr kumimoji="1" lang="ko-KR" altLang="en-US" sz="14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에서 가능한 </a:t>
            </a:r>
            <a:r>
              <a:rPr kumimoji="1" lang="en-US" altLang="ko-KR" sz="14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action</a:t>
            </a:r>
            <a:r>
              <a:rPr kumimoji="1" lang="ko-KR" altLang="en-US" sz="14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에 대한 </a:t>
            </a:r>
            <a:r>
              <a:rPr kumimoji="1" lang="en-US" altLang="ko-KR" sz="14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Q</a:t>
            </a:r>
            <a:r>
              <a:rPr kumimoji="1" lang="ko-KR" altLang="en-US" sz="14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 값을 알 때</a:t>
            </a:r>
            <a:r>
              <a:rPr kumimoji="1" lang="en-US" altLang="ko-KR" sz="14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,</a:t>
            </a:r>
            <a:r>
              <a:rPr kumimoji="1" lang="ko-KR" altLang="en-US" sz="14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 </a:t>
            </a:r>
            <a:r>
              <a:rPr kumimoji="1" lang="en-US" altLang="ko-KR" sz="14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action a’</a:t>
            </a:r>
            <a:r>
              <a:rPr kumimoji="1" lang="ko-KR" altLang="en-US" sz="1400" b="1" dirty="0" err="1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를</a:t>
            </a:r>
            <a:r>
              <a:rPr kumimoji="1" lang="ko-KR" altLang="en-US" sz="14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 선택하는 최적의 방법은 </a:t>
            </a:r>
            <a:r>
              <a:rPr kumimoji="1" lang="en-US" altLang="ko-KR" sz="14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Q</a:t>
            </a:r>
            <a:r>
              <a:rPr kumimoji="1" lang="ko-KR" altLang="en-US" sz="14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값의 </a:t>
            </a:r>
            <a:r>
              <a:rPr kumimoji="1" lang="ko-KR" altLang="en-US" sz="1400" b="1" dirty="0" err="1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기댓값</a:t>
            </a:r>
            <a:r>
              <a:rPr kumimoji="1" lang="ko-KR" altLang="en-US" sz="14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 중 최대값을 선택하는 것</a:t>
            </a:r>
            <a:r>
              <a:rPr kumimoji="1" lang="en-US" altLang="ko-KR" sz="14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!</a:t>
            </a:r>
          </a:p>
          <a:p>
            <a:pPr>
              <a:lnSpc>
                <a:spcPct val="150000"/>
              </a:lnSpc>
            </a:pP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강화 학습은 이런 벨만 방정식을 </a:t>
            </a:r>
            <a:r>
              <a:rPr kumimoji="1" lang="en-US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iterative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하게 업데이트하며</a:t>
            </a:r>
            <a:r>
              <a:rPr kumimoji="1" lang="en-US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, action-value function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을 추정하는 것을 목표로 한다</a:t>
            </a:r>
            <a:r>
              <a:rPr kumimoji="1" lang="en-US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.</a:t>
            </a:r>
          </a:p>
          <a:p>
            <a:pPr lvl="1">
              <a:lnSpc>
                <a:spcPct val="150000"/>
              </a:lnSpc>
            </a:pPr>
            <a:endParaRPr kumimoji="1" lang="en-US" altLang="ko-KR" sz="140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 lvl="1">
              <a:lnSpc>
                <a:spcPct val="150000"/>
              </a:lnSpc>
            </a:pP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이런 </a:t>
            </a:r>
            <a:r>
              <a:rPr kumimoji="1" lang="en-US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value iteration 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알고리즘은 </a:t>
            </a:r>
            <a:r>
              <a:rPr kumimoji="1" lang="en-US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optimal action-value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로 결국은 수렴하게 된다</a:t>
            </a:r>
            <a:r>
              <a:rPr kumimoji="1" lang="en-US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:</a:t>
            </a:r>
          </a:p>
          <a:p>
            <a:pPr lvl="2">
              <a:lnSpc>
                <a:spcPct val="150000"/>
              </a:lnSpc>
            </a:pP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하지만 </a:t>
            </a:r>
            <a:r>
              <a:rPr kumimoji="1" lang="en-US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action-value function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은 일반화되지 않고 </a:t>
            </a:r>
            <a:r>
              <a:rPr kumimoji="1" lang="ko-KR" altLang="en-US" sz="14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각 </a:t>
            </a:r>
            <a:r>
              <a:rPr kumimoji="1" lang="ko-KR" altLang="en-US" sz="1400" b="1" dirty="0" err="1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시퀀스별로</a:t>
            </a:r>
            <a:r>
              <a:rPr kumimoji="1" lang="ko-KR" altLang="en-US" sz="14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 추정되기 때문에 실용적이지 않다</a:t>
            </a:r>
            <a:r>
              <a:rPr kumimoji="1" lang="en-US" altLang="ko-KR" sz="14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.</a:t>
            </a:r>
          </a:p>
          <a:p>
            <a:pPr lvl="2">
              <a:lnSpc>
                <a:spcPct val="150000"/>
              </a:lnSpc>
            </a:pP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따라서 보통은 </a:t>
            </a:r>
            <a:r>
              <a:rPr kumimoji="1" lang="en-US" altLang="ko-KR" sz="1400" dirty="0">
                <a:highlight>
                  <a:srgbClr val="FFFF00"/>
                </a:highlight>
                <a:latin typeface="NanumSquareOTF_ac" panose="020B0600000101010101" pitchFamily="34" charset="-127"/>
                <a:ea typeface="NanumSquareOTF_ac" panose="020B0600000101010101" pitchFamily="34" charset="-127"/>
              </a:rPr>
              <a:t>function approximator</a:t>
            </a:r>
            <a:r>
              <a:rPr kumimoji="1" lang="ko-KR" altLang="en-US" sz="1400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를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사용해 </a:t>
            </a:r>
            <a:r>
              <a:rPr kumimoji="1" lang="en-US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action-value function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을 추정한다</a:t>
            </a:r>
            <a:r>
              <a:rPr kumimoji="1" lang="en-US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:</a:t>
            </a:r>
          </a:p>
          <a:p>
            <a:pPr lvl="3">
              <a:lnSpc>
                <a:spcPct val="150000"/>
              </a:lnSpc>
            </a:pP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보통은 </a:t>
            </a:r>
            <a:r>
              <a:rPr kumimoji="1" lang="en-US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linear function approximator</a:t>
            </a:r>
            <a:r>
              <a:rPr kumimoji="1" lang="ko-KR" altLang="en-US" sz="1400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를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사용</a:t>
            </a:r>
            <a:endParaRPr kumimoji="1" lang="en-US" altLang="ko-KR" sz="140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 lvl="3">
              <a:lnSpc>
                <a:spcPct val="150000"/>
              </a:lnSpc>
            </a:pPr>
            <a:r>
              <a:rPr kumimoji="1" lang="en-US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non-linear function approximator(</a:t>
            </a:r>
            <a:r>
              <a:rPr kumimoji="1" lang="en-US" altLang="ko-KR" sz="1400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eg.</a:t>
            </a:r>
            <a:r>
              <a:rPr kumimoji="1" lang="en-US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neural network)</a:t>
            </a:r>
            <a:r>
              <a:rPr kumimoji="1" lang="ko-KR" altLang="en-US" sz="1400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를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대신 사용하기도 함</a:t>
            </a:r>
            <a:endParaRPr kumimoji="1" lang="en-US" altLang="ko-KR" sz="140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 lvl="4">
              <a:lnSpc>
                <a:spcPct val="150000"/>
              </a:lnSpc>
            </a:pP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이 논문에서도 </a:t>
            </a:r>
            <a:r>
              <a:rPr kumimoji="1" lang="en-US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weight </a:t>
            </a:r>
            <a:r>
              <a:rPr kumimoji="1" lang="el-GR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θ</a:t>
            </a:r>
            <a:r>
              <a:rPr kumimoji="1" lang="ko-KR" altLang="en-US" sz="1400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를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가지는 </a:t>
            </a:r>
            <a:r>
              <a:rPr kumimoji="1" lang="en-US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neural network function approximator</a:t>
            </a:r>
            <a:r>
              <a:rPr kumimoji="1" lang="ko-KR" altLang="en-US" sz="1400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를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사용 한다</a:t>
            </a:r>
            <a:r>
              <a:rPr kumimoji="1" lang="en-US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endParaRPr kumimoji="1" lang="en-US" altLang="ko-KR" sz="140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BFAC101-E817-C14D-A836-1CEDD4721A08}"/>
              </a:ext>
            </a:extLst>
          </p:cNvPr>
          <p:cNvGrpSpPr/>
          <p:nvPr/>
        </p:nvGrpSpPr>
        <p:grpSpPr>
          <a:xfrm>
            <a:off x="-1020736" y="178129"/>
            <a:ext cx="9885767" cy="584775"/>
            <a:chOff x="1282990" y="449482"/>
            <a:chExt cx="9885767" cy="58477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40D950B-2404-0A4B-9F3F-5ABEF7D4E007}"/>
                </a:ext>
              </a:extLst>
            </p:cNvPr>
            <p:cNvSpPr txBox="1"/>
            <p:nvPr/>
          </p:nvSpPr>
          <p:spPr>
            <a:xfrm>
              <a:off x="1282990" y="449482"/>
              <a:ext cx="988576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b="1" spc="-150" dirty="0">
                  <a:solidFill>
                    <a:schemeClr val="accent1"/>
                  </a:solidFill>
                  <a:latin typeface="NanumSquareOTF_ac Bold" panose="020B0600000101010101" pitchFamily="34" charset="-127"/>
                  <a:ea typeface="NanumSquareOTF_ac Bold" panose="020B0600000101010101" pitchFamily="34" charset="-127"/>
                </a:rPr>
                <a:t>Background: Reinforcement Learning</a:t>
              </a:r>
              <a:endParaRPr lang="ko-KR" altLang="en-US" sz="3200" b="1" spc="-150" dirty="0">
                <a:solidFill>
                  <a:schemeClr val="accent1"/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4D5C90B-A954-634D-B8B9-B590947D2B96}"/>
                </a:ext>
              </a:extLst>
            </p:cNvPr>
            <p:cNvSpPr txBox="1"/>
            <p:nvPr/>
          </p:nvSpPr>
          <p:spPr>
            <a:xfrm>
              <a:off x="2491326" y="496769"/>
              <a:ext cx="42351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 b="1" spc="-150" dirty="0">
                  <a:solidFill>
                    <a:schemeClr val="accent1"/>
                  </a:solidFill>
                  <a:latin typeface="NanumSquareOTF_ac Bold" panose="020B0600000101010101" pitchFamily="34" charset="-127"/>
                  <a:ea typeface="NanumSquareOTF_ac Bold" panose="020B0600000101010101" pitchFamily="34" charset="-127"/>
                </a:rPr>
                <a:t>2.</a:t>
              </a:r>
              <a:endParaRPr lang="ko-KR" altLang="en-US" sz="2400" b="1" spc="-150" dirty="0">
                <a:solidFill>
                  <a:schemeClr val="accent1"/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endParaRP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DDE09E0F-C66C-DD41-B8E5-BB83EEB8B8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5429" y="932402"/>
            <a:ext cx="130175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7B5394F-89EE-0F4B-BC7B-A03DB3156B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3110" y="1941685"/>
            <a:ext cx="3065780" cy="222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BDBC72F7-E9B4-134D-8838-7F1A4CA9D7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0225" y="2663326"/>
            <a:ext cx="3511550" cy="291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D5850B5-FA8C-C24E-91B7-29BB3443E6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06398" y="4317295"/>
            <a:ext cx="1518920" cy="174471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56DD0609-651E-E943-A3AD-3F847BE1BB94}"/>
              </a:ext>
            </a:extLst>
          </p:cNvPr>
          <p:cNvSpPr/>
          <p:nvPr/>
        </p:nvSpPr>
        <p:spPr>
          <a:xfrm>
            <a:off x="6955383" y="1052699"/>
            <a:ext cx="1652750" cy="342723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R" sz="12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T: </a:t>
            </a:r>
            <a:r>
              <a:rPr kumimoji="1" lang="ko-KR" altLang="en-US" sz="12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게임이 종료되는 시각</a:t>
            </a:r>
            <a:endParaRPr kumimoji="1" lang="en-US" altLang="ko-KR" sz="120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F6734B7-FBA1-2B40-9CA1-A25A3DD102AD}"/>
              </a:ext>
            </a:extLst>
          </p:cNvPr>
          <p:cNvSpPr/>
          <p:nvPr/>
        </p:nvSpPr>
        <p:spPr>
          <a:xfrm>
            <a:off x="7766237" y="1914349"/>
            <a:ext cx="841896" cy="276999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pPr algn="ctr"/>
            <a:r>
              <a:rPr lang="el-GR" altLang="ko-Kore-KR" sz="1200" dirty="0">
                <a:ea typeface="NanumSquareOTF_ac" panose="020B0600000101010101" pitchFamily="34" charset="-127"/>
              </a:rPr>
              <a:t>π: </a:t>
            </a:r>
            <a:r>
              <a:rPr lang="en" altLang="ko-Kore-KR" sz="12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policy</a:t>
            </a:r>
          </a:p>
        </p:txBody>
      </p:sp>
      <p:pic>
        <p:nvPicPr>
          <p:cNvPr id="2064" name="Picture 16">
            <a:extLst>
              <a:ext uri="{FF2B5EF4-FFF2-40B4-BE49-F238E27FC236}">
                <a16:creationId xmlns:a16="http://schemas.microsoft.com/office/drawing/2014/main" id="{03F1D4EC-EEAA-2744-852B-D4B32B38DC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3660" y="5097725"/>
            <a:ext cx="1423316" cy="174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24845E45-69CE-134F-9576-83AF927F69AB}"/>
              </a:ext>
            </a:extLst>
          </p:cNvPr>
          <p:cNvSpPr/>
          <p:nvPr/>
        </p:nvSpPr>
        <p:spPr>
          <a:xfrm>
            <a:off x="9638270" y="4990750"/>
            <a:ext cx="2463127" cy="89672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2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Bellman Equation: </a:t>
            </a:r>
            <a:r>
              <a:rPr kumimoji="1" lang="ko-KR" altLang="en-US" sz="12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위의 식과 같이 앞서 정의한 </a:t>
            </a:r>
            <a:r>
              <a:rPr kumimoji="1" lang="en-US" altLang="ko-KR" sz="12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value function</a:t>
            </a:r>
            <a:r>
              <a:rPr kumimoji="1" lang="ko-KR" altLang="en-US" sz="12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을 풀어서 쓴 형태의 식</a:t>
            </a:r>
            <a:endParaRPr kumimoji="1" lang="en-US" altLang="ko-KR" sz="120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D39BE5FC-A554-9744-8C01-6DF8F677A77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71749" y="3489348"/>
            <a:ext cx="2924766" cy="1386742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BE008D8-447E-B94C-AE5E-EC7405BC60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8650" y="3893706"/>
            <a:ext cx="3314700" cy="205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58634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2FF3D356-14FB-0E40-AC56-F91556C570A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11114" y="991892"/>
                <a:ext cx="11773236" cy="6021556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kumimoji="1" lang="en-US" altLang="ko-KR" sz="1400" dirty="0">
                    <a:latin typeface="NanumSquareOTF_ac" panose="020B0600000101010101" pitchFamily="34" charset="-127"/>
                    <a:ea typeface="NanumSquareOTF_ac" panose="020B0600000101010101" pitchFamily="34" charset="-127"/>
                  </a:rPr>
                  <a:t>Neural network</a:t>
                </a:r>
                <a:r>
                  <a:rPr kumimoji="1" lang="ko-KR" altLang="en-US" sz="1400" dirty="0" err="1">
                    <a:latin typeface="NanumSquareOTF_ac" panose="020B0600000101010101" pitchFamily="34" charset="-127"/>
                    <a:ea typeface="NanumSquareOTF_ac" panose="020B0600000101010101" pitchFamily="34" charset="-127"/>
                  </a:rPr>
                  <a:t>를</a:t>
                </a:r>
                <a:r>
                  <a:rPr kumimoji="1" lang="ko-KR" altLang="en-US" sz="1400" dirty="0">
                    <a:latin typeface="NanumSquareOTF_ac" panose="020B0600000101010101" pitchFamily="34" charset="-127"/>
                    <a:ea typeface="NanumSquareOTF_ac" panose="020B0600000101010101" pitchFamily="34" charset="-127"/>
                  </a:rPr>
                  <a:t> 사용한 </a:t>
                </a:r>
                <a:r>
                  <a:rPr kumimoji="1" lang="en-US" altLang="ko-KR" sz="1400" dirty="0">
                    <a:latin typeface="NanumSquareOTF_ac" panose="020B0600000101010101" pitchFamily="34" charset="-127"/>
                    <a:ea typeface="NanumSquareOTF_ac" panose="020B0600000101010101" pitchFamily="34" charset="-127"/>
                  </a:rPr>
                  <a:t>Q-function</a:t>
                </a:r>
                <a:r>
                  <a:rPr kumimoji="1" lang="ko-KR" altLang="en-US" sz="1400" dirty="0">
                    <a:latin typeface="NanumSquareOTF_ac" panose="020B0600000101010101" pitchFamily="34" charset="-127"/>
                    <a:ea typeface="NanumSquareOTF_ac" panose="020B0600000101010101" pitchFamily="34" charset="-127"/>
                  </a:rPr>
                  <a:t>은 각 </a:t>
                </a:r>
                <a:r>
                  <a:rPr kumimoji="1" lang="en-US" altLang="ko-KR" sz="1400" dirty="0">
                    <a:latin typeface="NanumSquareOTF_ac" panose="020B0600000101010101" pitchFamily="34" charset="-127"/>
                    <a:ea typeface="NanumSquareOTF_ac" panose="020B0600000101010101" pitchFamily="34" charset="-127"/>
                  </a:rPr>
                  <a:t>iteration </a:t>
                </a:r>
                <a:r>
                  <a:rPr kumimoji="1" lang="en-US" altLang="ko-KR" sz="1400" dirty="0" err="1">
                    <a:latin typeface="NanumSquareOTF_ac" panose="020B0600000101010101" pitchFamily="34" charset="-127"/>
                    <a:ea typeface="NanumSquareOTF_ac" panose="020B0600000101010101" pitchFamily="34" charset="-127"/>
                  </a:rPr>
                  <a:t>i</a:t>
                </a:r>
                <a:r>
                  <a:rPr kumimoji="1" lang="ko-KR" altLang="en-US" sz="1400" dirty="0">
                    <a:latin typeface="NanumSquareOTF_ac" panose="020B0600000101010101" pitchFamily="34" charset="-127"/>
                    <a:ea typeface="NanumSquareOTF_ac" panose="020B0600000101010101" pitchFamily="34" charset="-127"/>
                  </a:rPr>
                  <a:t>에서 </a:t>
                </a:r>
                <a:r>
                  <a:rPr kumimoji="1" lang="en-US" altLang="ko-KR" sz="1400" dirty="0">
                    <a:solidFill>
                      <a:srgbClr val="FF0000"/>
                    </a:solidFill>
                    <a:latin typeface="NanumSquareOTF_ac" panose="020B0600000101010101" pitchFamily="34" charset="-127"/>
                    <a:ea typeface="NanumSquareOTF_ac" panose="020B0600000101010101" pitchFamily="34" charset="-127"/>
                  </a:rPr>
                  <a:t>loss function </a:t>
                </a:r>
                <a:r>
                  <a:rPr kumimoji="1" lang="ko-KR" altLang="en-US" sz="1400" dirty="0">
                    <a:solidFill>
                      <a:srgbClr val="FF0000"/>
                    </a:solidFill>
                    <a:latin typeface="NanumSquareOTF_ac" panose="020B0600000101010101" pitchFamily="34" charset="-127"/>
                    <a:ea typeface="NanumSquareOTF_ac" panose="020B0600000101010101" pitchFamily="34" charset="-127"/>
                  </a:rPr>
                  <a:t>최소화 함으로써 학습</a:t>
                </a:r>
                <a:r>
                  <a:rPr kumimoji="1" lang="ko-KR" altLang="en-US" sz="1400" dirty="0">
                    <a:latin typeface="NanumSquareOTF_ac" panose="020B0600000101010101" pitchFamily="34" charset="-127"/>
                    <a:ea typeface="NanumSquareOTF_ac" panose="020B0600000101010101" pitchFamily="34" charset="-127"/>
                  </a:rPr>
                  <a:t>시킬 수 있다</a:t>
                </a:r>
                <a:r>
                  <a:rPr kumimoji="1" lang="en-US" altLang="ko-KR" sz="1400" dirty="0">
                    <a:latin typeface="NanumSquareOTF_ac" panose="020B0600000101010101" pitchFamily="34" charset="-127"/>
                    <a:ea typeface="NanumSquareOTF_ac" panose="020B0600000101010101" pitchFamily="34" charset="-127"/>
                  </a:rPr>
                  <a:t>.</a:t>
                </a:r>
              </a:p>
              <a:p>
                <a:pPr lvl="1">
                  <a:lnSpc>
                    <a:spcPct val="150000"/>
                  </a:lnSpc>
                </a:pPr>
                <a:r>
                  <a:rPr kumimoji="1" lang="en-US" altLang="ko-KR" sz="1400" dirty="0">
                    <a:latin typeface="NanumSquareOTF_ac" panose="020B0600000101010101" pitchFamily="34" charset="-127"/>
                    <a:ea typeface="NanumSquareOTF_ac" panose="020B0600000101010101" pitchFamily="34" charset="-127"/>
                  </a:rPr>
                  <a:t>target                                                                                           :  </a:t>
                </a:r>
                <a:r>
                  <a:rPr kumimoji="1" lang="ko-KR" altLang="en-US" sz="1400" dirty="0">
                    <a:latin typeface="NanumSquareOTF_ac" panose="020B0600000101010101" pitchFamily="34" charset="-127"/>
                    <a:ea typeface="NanumSquareOTF_ac" panose="020B0600000101010101" pitchFamily="34" charset="-127"/>
                  </a:rPr>
                  <a:t>즉</a:t>
                </a:r>
                <a:r>
                  <a:rPr kumimoji="1" lang="en-US" altLang="ko-KR" sz="1400" dirty="0">
                    <a:latin typeface="NanumSquareOTF_ac" panose="020B0600000101010101" pitchFamily="34" charset="-127"/>
                    <a:ea typeface="NanumSquareOTF_ac" panose="020B0600000101010101" pitchFamily="34" charset="-127"/>
                  </a:rPr>
                  <a:t>, </a:t>
                </a:r>
                <a:r>
                  <a:rPr kumimoji="1" lang="ko-KR" altLang="en-US" sz="1400" dirty="0">
                    <a:latin typeface="NanumSquareOTF_ac" panose="020B0600000101010101" pitchFamily="34" charset="-127"/>
                    <a:ea typeface="NanumSquareOTF_ac" panose="020B0600000101010101" pitchFamily="34" charset="-127"/>
                  </a:rPr>
                  <a:t>직전 </a:t>
                </a:r>
                <a:r>
                  <a:rPr kumimoji="1" lang="en-US" altLang="ko-KR" sz="1400" dirty="0">
                    <a:latin typeface="NanumSquareOTF_ac" panose="020B0600000101010101" pitchFamily="34" charset="-127"/>
                    <a:ea typeface="NanumSquareOTF_ac" panose="020B0600000101010101" pitchFamily="34" charset="-127"/>
                  </a:rPr>
                  <a:t>iteration</a:t>
                </a:r>
                <a:r>
                  <a:rPr kumimoji="1" lang="ko-KR" altLang="en-US" sz="1400" dirty="0">
                    <a:latin typeface="NanumSquareOTF_ac" panose="020B0600000101010101" pitchFamily="34" charset="-127"/>
                    <a:ea typeface="NanumSquareOTF_ac" panose="020B0600000101010101" pitchFamily="34" charset="-127"/>
                  </a:rPr>
                  <a:t>의 </a:t>
                </a:r>
                <a:r>
                  <a:rPr kumimoji="1" lang="en-US" altLang="ko-KR" sz="1400" dirty="0">
                    <a:latin typeface="NanumSquareOTF_ac" panose="020B0600000101010101" pitchFamily="34" charset="-127"/>
                    <a:ea typeface="NanumSquareOTF_ac" panose="020B0600000101010101" pitchFamily="34" charset="-127"/>
                  </a:rPr>
                  <a:t>parameter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1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sz="1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kumimoji="1" lang="en-US" altLang="ko-KR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kumimoji="1" lang="en-US" altLang="ko-KR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kumimoji="1" lang="ko-KR" altLang="en-US" sz="1400" dirty="0">
                    <a:latin typeface="NanumSquareOTF_ac" panose="020B0600000101010101" pitchFamily="34" charset="-127"/>
                    <a:ea typeface="NanumSquareOTF_ac" panose="020B0600000101010101" pitchFamily="34" charset="-127"/>
                  </a:rPr>
                  <a:t>가 </a:t>
                </a:r>
                <a:r>
                  <a:rPr kumimoji="1" lang="en-US" altLang="ko-KR" sz="1400" dirty="0">
                    <a:latin typeface="NanumSquareOTF_ac" panose="020B0600000101010101" pitchFamily="34" charset="-127"/>
                    <a:ea typeface="NanumSquareOTF_ac" panose="020B0600000101010101" pitchFamily="34" charset="-127"/>
                  </a:rPr>
                  <a:t>target</a:t>
                </a:r>
                <a:r>
                  <a:rPr kumimoji="1" lang="ko-KR" altLang="en-US" sz="1400" dirty="0">
                    <a:latin typeface="NanumSquareOTF_ac" panose="020B0600000101010101" pitchFamily="34" charset="-127"/>
                    <a:ea typeface="NanumSquareOTF_ac" panose="020B0600000101010101" pitchFamily="34" charset="-127"/>
                  </a:rPr>
                  <a:t>이 된다</a:t>
                </a:r>
                <a:r>
                  <a:rPr kumimoji="1" lang="en-US" altLang="ko-KR" sz="1400" dirty="0">
                    <a:latin typeface="NanumSquareOTF_ac" panose="020B0600000101010101" pitchFamily="34" charset="-127"/>
                    <a:ea typeface="NanumSquareOTF_ac" panose="020B0600000101010101" pitchFamily="34" charset="-127"/>
                  </a:rPr>
                  <a:t>.</a:t>
                </a:r>
              </a:p>
              <a:p>
                <a:pPr lvl="2">
                  <a:lnSpc>
                    <a:spcPct val="150000"/>
                  </a:lnSpc>
                </a:pPr>
                <a:r>
                  <a:rPr kumimoji="1" lang="ko-KR" altLang="en-US" sz="1400" dirty="0">
                    <a:solidFill>
                      <a:srgbClr val="FF0000"/>
                    </a:solidFill>
                    <a:latin typeface="NanumSquareOTF_ac" panose="020B0600000101010101" pitchFamily="34" charset="-127"/>
                    <a:ea typeface="NanumSquareOTF_ac" panose="020B0600000101010101" pitchFamily="34" charset="-127"/>
                  </a:rPr>
                  <a:t>이 부분이 </a:t>
                </a:r>
                <a:r>
                  <a:rPr kumimoji="1" lang="en-US" altLang="ko-KR" sz="1400" dirty="0">
                    <a:solidFill>
                      <a:srgbClr val="FF0000"/>
                    </a:solidFill>
                    <a:latin typeface="NanumSquareOTF_ac" panose="020B0600000101010101" pitchFamily="34" charset="-127"/>
                    <a:ea typeface="NanumSquareOTF_ac" panose="020B0600000101010101" pitchFamily="34" charset="-127"/>
                  </a:rPr>
                  <a:t>supervised learning</a:t>
                </a:r>
                <a:r>
                  <a:rPr kumimoji="1" lang="ko-KR" altLang="en-US" sz="1400" dirty="0">
                    <a:solidFill>
                      <a:srgbClr val="FF0000"/>
                    </a:solidFill>
                    <a:latin typeface="NanumSquareOTF_ac" panose="020B0600000101010101" pitchFamily="34" charset="-127"/>
                    <a:ea typeface="NanumSquareOTF_ac" panose="020B0600000101010101" pitchFamily="34" charset="-127"/>
                  </a:rPr>
                  <a:t>의 </a:t>
                </a:r>
                <a:r>
                  <a:rPr kumimoji="1" lang="en-US" altLang="ko-KR" sz="1400" dirty="0">
                    <a:solidFill>
                      <a:srgbClr val="FF0000"/>
                    </a:solidFill>
                    <a:latin typeface="NanumSquareOTF_ac" panose="020B0600000101010101" pitchFamily="34" charset="-127"/>
                    <a:ea typeface="NanumSquareOTF_ac" panose="020B0600000101010101" pitchFamily="34" charset="-127"/>
                  </a:rPr>
                  <a:t>target</a:t>
                </a:r>
                <a:r>
                  <a:rPr kumimoji="1" lang="ko-KR" altLang="en-US" sz="1400" dirty="0">
                    <a:solidFill>
                      <a:srgbClr val="FF0000"/>
                    </a:solidFill>
                    <a:latin typeface="NanumSquareOTF_ac" panose="020B0600000101010101" pitchFamily="34" charset="-127"/>
                    <a:ea typeface="NanumSquareOTF_ac" panose="020B0600000101010101" pitchFamily="34" charset="-127"/>
                  </a:rPr>
                  <a:t>과 차이를 보이는 부분이다</a:t>
                </a:r>
                <a:r>
                  <a:rPr kumimoji="1" lang="en-US" altLang="ko-KR" sz="1400" dirty="0">
                    <a:solidFill>
                      <a:srgbClr val="FF0000"/>
                    </a:solidFill>
                    <a:latin typeface="NanumSquareOTF_ac" panose="020B0600000101010101" pitchFamily="34" charset="-127"/>
                    <a:ea typeface="NanumSquareOTF_ac" panose="020B0600000101010101" pitchFamily="34" charset="-127"/>
                  </a:rPr>
                  <a:t>!</a:t>
                </a:r>
              </a:p>
              <a:p>
                <a:pPr lvl="3">
                  <a:lnSpc>
                    <a:spcPct val="150000"/>
                  </a:lnSpc>
                </a:pPr>
                <a:r>
                  <a:rPr kumimoji="1" lang="en-US" altLang="ko-KR" sz="1400" dirty="0" err="1">
                    <a:latin typeface="NanumSquareOTF_ac" panose="020B0600000101010101" pitchFamily="34" charset="-127"/>
                    <a:ea typeface="NanumSquareOTF_ac" panose="020B0600000101010101" pitchFamily="34" charset="-127"/>
                  </a:rPr>
                  <a:t>cf</a:t>
                </a:r>
                <a:r>
                  <a:rPr kumimoji="1" lang="en-US" altLang="ko-KR" sz="1400" dirty="0">
                    <a:latin typeface="NanumSquareOTF_ac" panose="020B0600000101010101" pitchFamily="34" charset="-127"/>
                    <a:ea typeface="NanumSquareOTF_ac" panose="020B0600000101010101" pitchFamily="34" charset="-127"/>
                  </a:rPr>
                  <a:t>) supervised learning</a:t>
                </a:r>
                <a:r>
                  <a:rPr kumimoji="1" lang="ko-KR" altLang="en-US" sz="1400" dirty="0">
                    <a:latin typeface="NanumSquareOTF_ac" panose="020B0600000101010101" pitchFamily="34" charset="-127"/>
                    <a:ea typeface="NanumSquareOTF_ac" panose="020B0600000101010101" pitchFamily="34" charset="-127"/>
                  </a:rPr>
                  <a:t>에서는 학습이 시작되기 전 </a:t>
                </a:r>
                <a:r>
                  <a:rPr kumimoji="1" lang="en-US" altLang="ko-KR" sz="1400" dirty="0">
                    <a:latin typeface="NanumSquareOTF_ac" panose="020B0600000101010101" pitchFamily="34" charset="-127"/>
                    <a:ea typeface="NanumSquareOTF_ac" panose="020B0600000101010101" pitchFamily="34" charset="-127"/>
                  </a:rPr>
                  <a:t>target</a:t>
                </a:r>
                <a:r>
                  <a:rPr kumimoji="1" lang="ko-KR" altLang="en-US" sz="1400" dirty="0">
                    <a:latin typeface="NanumSquareOTF_ac" panose="020B0600000101010101" pitchFamily="34" charset="-127"/>
                    <a:ea typeface="NanumSquareOTF_ac" panose="020B0600000101010101" pitchFamily="34" charset="-127"/>
                  </a:rPr>
                  <a:t>이 이미 정해짐</a:t>
                </a:r>
                <a:endParaRPr kumimoji="1" lang="en-US" altLang="ko-KR" sz="1400" dirty="0">
                  <a:latin typeface="NanumSquareOTF_ac" panose="020B0600000101010101" pitchFamily="34" charset="-127"/>
                  <a:ea typeface="NanumSquareOTF_ac" panose="020B0600000101010101" pitchFamily="34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kumimoji="1" lang="en-US" altLang="ko-KR" sz="1400" dirty="0">
                    <a:latin typeface="NanumSquareOTF_ac" panose="020B0600000101010101" pitchFamily="34" charset="-127"/>
                    <a:ea typeface="NanumSquareOTF_ac" panose="020B0600000101010101" pitchFamily="34" charset="-127"/>
                  </a:rPr>
                  <a:t>Loss function</a:t>
                </a:r>
                <a:r>
                  <a:rPr kumimoji="1" lang="ko-KR" altLang="en-US" sz="1400" dirty="0">
                    <a:latin typeface="NanumSquareOTF_ac" panose="020B0600000101010101" pitchFamily="34" charset="-127"/>
                    <a:ea typeface="NanumSquareOTF_ac" panose="020B0600000101010101" pitchFamily="34" charset="-127"/>
                  </a:rPr>
                  <a:t>을 </a:t>
                </a:r>
                <a:r>
                  <a:rPr kumimoji="1" lang="en-US" altLang="ko-KR" sz="1400" dirty="0">
                    <a:latin typeface="NanumSquareOTF_ac" panose="020B0600000101010101" pitchFamily="34" charset="-127"/>
                    <a:ea typeface="NanumSquareOTF_ac" panose="020B0600000101010101" pitchFamily="34" charset="-127"/>
                  </a:rPr>
                  <a:t>weight</a:t>
                </a:r>
                <a:r>
                  <a:rPr kumimoji="1" lang="ko-KR" altLang="en-US" sz="1400" dirty="0">
                    <a:latin typeface="NanumSquareOTF_ac" panose="020B0600000101010101" pitchFamily="34" charset="-127"/>
                    <a:ea typeface="NanumSquareOTF_ac" panose="020B0600000101010101" pitchFamily="34" charset="-127"/>
                  </a:rPr>
                  <a:t>에 대해 미분함으로써 다음과 같은 </a:t>
                </a:r>
                <a:r>
                  <a:rPr kumimoji="1" lang="en-US" altLang="ko-KR" sz="1400" dirty="0">
                    <a:latin typeface="NanumSquareOTF_ac" panose="020B0600000101010101" pitchFamily="34" charset="-127"/>
                    <a:ea typeface="NanumSquareOTF_ac" panose="020B0600000101010101" pitchFamily="34" charset="-127"/>
                  </a:rPr>
                  <a:t>gradient</a:t>
                </a:r>
                <a:r>
                  <a:rPr kumimoji="1" lang="ko-KR" altLang="en-US" sz="1400" dirty="0" err="1">
                    <a:latin typeface="NanumSquareOTF_ac" panose="020B0600000101010101" pitchFamily="34" charset="-127"/>
                    <a:ea typeface="NanumSquareOTF_ac" panose="020B0600000101010101" pitchFamily="34" charset="-127"/>
                  </a:rPr>
                  <a:t>를</a:t>
                </a:r>
                <a:r>
                  <a:rPr kumimoji="1" lang="ko-KR" altLang="en-US" sz="1400" dirty="0">
                    <a:latin typeface="NanumSquareOTF_ac" panose="020B0600000101010101" pitchFamily="34" charset="-127"/>
                    <a:ea typeface="NanumSquareOTF_ac" panose="020B0600000101010101" pitchFamily="34" charset="-127"/>
                  </a:rPr>
                  <a:t> 얻을 수 있게 된다</a:t>
                </a:r>
                <a:endParaRPr kumimoji="1" lang="en-US" altLang="ko-KR" sz="1400" dirty="0">
                  <a:latin typeface="NanumSquareOTF_ac" panose="020B0600000101010101" pitchFamily="34" charset="-127"/>
                  <a:ea typeface="NanumSquareOTF_ac" panose="020B0600000101010101" pitchFamily="34" charset="-127"/>
                </a:endParaRPr>
              </a:p>
              <a:p>
                <a:pPr>
                  <a:lnSpc>
                    <a:spcPct val="150000"/>
                  </a:lnSpc>
                </a:pPr>
                <a:endParaRPr kumimoji="1" lang="en-US" altLang="ko-KR" sz="1400" dirty="0">
                  <a:latin typeface="NanumSquareOTF_ac" panose="020B0600000101010101" pitchFamily="34" charset="-127"/>
                  <a:ea typeface="NanumSquareOTF_ac" panose="020B0600000101010101" pitchFamily="34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kumimoji="1" lang="ko-KR" altLang="en-US" sz="1400" dirty="0">
                    <a:latin typeface="NanumSquareOTF_ac" panose="020B0600000101010101" pitchFamily="34" charset="-127"/>
                    <a:ea typeface="NanumSquareOTF_ac" panose="020B0600000101010101" pitchFamily="34" charset="-127"/>
                  </a:rPr>
                  <a:t>정리하자면 본 논문의 알고리즘은 다음과 같은 특징들을 가진다</a:t>
                </a:r>
                <a:r>
                  <a:rPr kumimoji="1" lang="en-US" altLang="ko-KR" sz="1400" dirty="0">
                    <a:latin typeface="NanumSquareOTF_ac" panose="020B0600000101010101" pitchFamily="34" charset="-127"/>
                    <a:ea typeface="NanumSquareOTF_ac" panose="020B0600000101010101" pitchFamily="34" charset="-127"/>
                  </a:rPr>
                  <a:t>:</a:t>
                </a:r>
              </a:p>
              <a:p>
                <a:pPr marL="800100" lvl="1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kumimoji="1" lang="en-US" altLang="ko-KR" sz="1400" dirty="0">
                    <a:highlight>
                      <a:srgbClr val="FFFF00"/>
                    </a:highlight>
                    <a:latin typeface="NanumSquareOTF_ac" panose="020B0600000101010101" pitchFamily="34" charset="-127"/>
                    <a:ea typeface="NanumSquareOTF_ac" panose="020B0600000101010101" pitchFamily="34" charset="-127"/>
                  </a:rPr>
                  <a:t>model-free:</a:t>
                </a:r>
                <a:r>
                  <a:rPr kumimoji="1" lang="ko-KR" altLang="en-US" sz="1400" dirty="0">
                    <a:highlight>
                      <a:srgbClr val="FFFF00"/>
                    </a:highlight>
                    <a:latin typeface="NanumSquareOTF_ac" panose="020B0600000101010101" pitchFamily="34" charset="-127"/>
                    <a:ea typeface="NanumSquareOTF_ac" panose="020B0600000101010101" pitchFamily="34" charset="-127"/>
                  </a:rPr>
                  <a:t> </a:t>
                </a:r>
                <a:r>
                  <a:rPr kumimoji="1" lang="ko-KR" altLang="en-US" sz="1400" dirty="0">
                    <a:latin typeface="NanumSquareOTF_ac" panose="020B0600000101010101" pitchFamily="34" charset="-127"/>
                    <a:ea typeface="NanumSquareOTF_ac" panose="020B0600000101010101" pitchFamily="34" charset="-127"/>
                  </a:rPr>
                  <a:t>전체 </a:t>
                </a:r>
                <a:r>
                  <a:rPr kumimoji="1" lang="en-US" altLang="ko-KR" sz="1400" dirty="0">
                    <a:latin typeface="NanumSquareOTF_ac" panose="020B0600000101010101" pitchFamily="34" charset="-127"/>
                    <a:ea typeface="NanumSquareOTF_ac" panose="020B0600000101010101" pitchFamily="34" charset="-127"/>
                  </a:rPr>
                  <a:t>environment</a:t>
                </a:r>
                <a:r>
                  <a:rPr kumimoji="1" lang="ko-KR" altLang="en-US" sz="1400" dirty="0" err="1">
                    <a:latin typeface="NanumSquareOTF_ac" panose="020B0600000101010101" pitchFamily="34" charset="-127"/>
                    <a:ea typeface="NanumSquareOTF_ac" panose="020B0600000101010101" pitchFamily="34" charset="-127"/>
                  </a:rPr>
                  <a:t>를</a:t>
                </a:r>
                <a:r>
                  <a:rPr kumimoji="1" lang="ko-KR" altLang="en-US" sz="1400" dirty="0">
                    <a:latin typeface="NanumSquareOTF_ac" panose="020B0600000101010101" pitchFamily="34" charset="-127"/>
                    <a:ea typeface="NanumSquareOTF_ac" panose="020B0600000101010101" pitchFamily="34" charset="-127"/>
                  </a:rPr>
                  <a:t> 추정해내는 것이 아니라</a:t>
                </a:r>
                <a:r>
                  <a:rPr kumimoji="1" lang="en-US" altLang="ko-KR" sz="1400" dirty="0">
                    <a:latin typeface="NanumSquareOTF_ac" panose="020B0600000101010101" pitchFamily="34" charset="-127"/>
                    <a:ea typeface="NanumSquareOTF_ac" panose="020B0600000101010101" pitchFamily="34" charset="-127"/>
                  </a:rPr>
                  <a:t>, environment</a:t>
                </a:r>
                <a:r>
                  <a:rPr kumimoji="1" lang="ko-KR" altLang="en-US" sz="1400" dirty="0">
                    <a:latin typeface="NanumSquareOTF_ac" panose="020B0600000101010101" pitchFamily="34" charset="-127"/>
                    <a:ea typeface="NanumSquareOTF_ac" panose="020B0600000101010101" pitchFamily="34" charset="-127"/>
                  </a:rPr>
                  <a:t>에서 실제로 경험한 정보들을 샘플링 해 강화 학습을 진행</a:t>
                </a:r>
                <a:endParaRPr kumimoji="1" lang="en-US" altLang="ko-KR" sz="1400" dirty="0">
                  <a:latin typeface="NanumSquareOTF_ac" panose="020B0600000101010101" pitchFamily="34" charset="-127"/>
                  <a:ea typeface="NanumSquareOTF_ac" panose="020B0600000101010101" pitchFamily="34" charset="-127"/>
                </a:endParaRPr>
              </a:p>
              <a:p>
                <a:pPr marL="800100" lvl="1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kumimoji="1" lang="en-US" altLang="ko-KR" sz="1400" dirty="0">
                    <a:highlight>
                      <a:srgbClr val="FFFF00"/>
                    </a:highlight>
                    <a:latin typeface="NanumSquareOTF_ac" panose="020B0600000101010101" pitchFamily="34" charset="-127"/>
                    <a:ea typeface="NanumSquareOTF_ac" panose="020B0600000101010101" pitchFamily="34" charset="-127"/>
                  </a:rPr>
                  <a:t>off-policy:</a:t>
                </a:r>
                <a:r>
                  <a:rPr kumimoji="1" lang="en-US" altLang="ko-KR" sz="1400" dirty="0">
                    <a:latin typeface="NanumSquareOTF_ac" panose="020B0600000101010101" pitchFamily="34" charset="-127"/>
                    <a:ea typeface="NanumSquareOTF_ac" panose="020B0600000101010101" pitchFamily="34" charset="-127"/>
                  </a:rPr>
                  <a:t> action</a:t>
                </a:r>
                <a:r>
                  <a:rPr kumimoji="1" lang="ko-KR" altLang="en-US" sz="1400" dirty="0">
                    <a:latin typeface="NanumSquareOTF_ac" panose="020B0600000101010101" pitchFamily="34" charset="-127"/>
                    <a:ea typeface="NanumSquareOTF_ac" panose="020B0600000101010101" pitchFamily="34" charset="-127"/>
                  </a:rPr>
                  <a:t>을 수행하는 </a:t>
                </a:r>
                <a:r>
                  <a:rPr kumimoji="1" lang="en-US" altLang="ko-KR" sz="1400" dirty="0">
                    <a:latin typeface="NanumSquareOTF_ac" panose="020B0600000101010101" pitchFamily="34" charset="-127"/>
                    <a:ea typeface="NanumSquareOTF_ac" panose="020B0600000101010101" pitchFamily="34" charset="-127"/>
                  </a:rPr>
                  <a:t>policy</a:t>
                </a:r>
                <a:r>
                  <a:rPr kumimoji="1" lang="ko-KR" altLang="en-US" sz="1400" dirty="0">
                    <a:latin typeface="NanumSquareOTF_ac" panose="020B0600000101010101" pitchFamily="34" charset="-127"/>
                    <a:ea typeface="NanumSquareOTF_ac" panose="020B0600000101010101" pitchFamily="34" charset="-127"/>
                  </a:rPr>
                  <a:t>와 학습을 진행하는 </a:t>
                </a:r>
                <a:r>
                  <a:rPr kumimoji="1" lang="en-US" altLang="ko-KR" sz="1400" dirty="0">
                    <a:latin typeface="NanumSquareOTF_ac" panose="020B0600000101010101" pitchFamily="34" charset="-127"/>
                    <a:ea typeface="NanumSquareOTF_ac" panose="020B0600000101010101" pitchFamily="34" charset="-127"/>
                  </a:rPr>
                  <a:t>policy</a:t>
                </a:r>
                <a:r>
                  <a:rPr kumimoji="1" lang="ko-KR" altLang="en-US" sz="1400" dirty="0">
                    <a:latin typeface="NanumSquareOTF_ac" panose="020B0600000101010101" pitchFamily="34" charset="-127"/>
                    <a:ea typeface="NanumSquareOTF_ac" panose="020B0600000101010101" pitchFamily="34" charset="-127"/>
                  </a:rPr>
                  <a:t>가 각각 다르다</a:t>
                </a:r>
                <a:r>
                  <a:rPr kumimoji="1" lang="en-US" altLang="ko-KR" sz="1400" dirty="0">
                    <a:latin typeface="NanumSquareOTF_ac" panose="020B0600000101010101" pitchFamily="34" charset="-127"/>
                    <a:ea typeface="NanumSquareOTF_ac" panose="020B0600000101010101" pitchFamily="34" charset="-127"/>
                  </a:rPr>
                  <a:t>.</a:t>
                </a:r>
              </a:p>
              <a:p>
                <a:pPr marL="1257300" lvl="2" indent="-342900">
                  <a:lnSpc>
                    <a:spcPct val="150000"/>
                  </a:lnSpc>
                  <a:buFont typeface="+mj-lt"/>
                  <a:buAutoNum type="arabicParenR"/>
                </a:pPr>
                <a:r>
                  <a:rPr kumimoji="1" lang="ko-KR" altLang="en-US" sz="1400" b="1" dirty="0">
                    <a:latin typeface="NanumSquareOTF_ac Bold" panose="020B0600000101010101" pitchFamily="34" charset="-127"/>
                    <a:ea typeface="NanumSquareOTF_ac Bold" panose="020B0600000101010101" pitchFamily="34" charset="-127"/>
                  </a:rPr>
                  <a:t>학습을 수행하는 </a:t>
                </a:r>
                <a:r>
                  <a:rPr kumimoji="1" lang="en-US" altLang="ko-KR" sz="1400" b="1" dirty="0">
                    <a:latin typeface="NanumSquareOTF_ac Bold" panose="020B0600000101010101" pitchFamily="34" charset="-127"/>
                    <a:ea typeface="NanumSquareOTF_ac Bold" panose="020B0600000101010101" pitchFamily="34" charset="-127"/>
                  </a:rPr>
                  <a:t>policy</a:t>
                </a:r>
                <a:r>
                  <a:rPr kumimoji="1" lang="ko-KR" altLang="en-US" sz="1400" dirty="0">
                    <a:latin typeface="NanumSquareOTF_ac" panose="020B0600000101010101" pitchFamily="34" charset="-127"/>
                    <a:ea typeface="NanumSquareOTF_ac" panose="020B0600000101010101" pitchFamily="34" charset="-127"/>
                  </a:rPr>
                  <a:t>는 단순 </a:t>
                </a:r>
                <a:r>
                  <a:rPr kumimoji="1" lang="en-US" altLang="ko-KR" sz="1400" dirty="0">
                    <a:latin typeface="NanumSquareOTF_ac" panose="020B0600000101010101" pitchFamily="34" charset="-127"/>
                    <a:ea typeface="NanumSquareOTF_ac" panose="020B0600000101010101" pitchFamily="34" charset="-127"/>
                  </a:rPr>
                  <a:t>greedy strategy</a:t>
                </a:r>
                <a:r>
                  <a:rPr kumimoji="1" lang="ko-KR" altLang="en-US" sz="1400" dirty="0" err="1">
                    <a:latin typeface="NanumSquareOTF_ac" panose="020B0600000101010101" pitchFamily="34" charset="-127"/>
                    <a:ea typeface="NanumSquareOTF_ac" panose="020B0600000101010101" pitchFamily="34" charset="-127"/>
                  </a:rPr>
                  <a:t>를</a:t>
                </a:r>
                <a:r>
                  <a:rPr kumimoji="1" lang="ko-KR" altLang="en-US" sz="1400" dirty="0">
                    <a:latin typeface="NanumSquareOTF_ac" panose="020B0600000101010101" pitchFamily="34" charset="-127"/>
                    <a:ea typeface="NanumSquareOTF_ac" panose="020B0600000101010101" pitchFamily="34" charset="-127"/>
                  </a:rPr>
                  <a:t> 사용</a:t>
                </a:r>
                <a:r>
                  <a:rPr kumimoji="1" lang="en-US" altLang="ko-KR" sz="1400" dirty="0">
                    <a:latin typeface="NanumSquareOTF_ac" panose="020B0600000101010101" pitchFamily="34" charset="-127"/>
                    <a:ea typeface="NanumSquareOTF_ac" panose="020B0600000101010101" pitchFamily="34" charset="-127"/>
                  </a:rPr>
                  <a:t>:</a:t>
                </a:r>
              </a:p>
              <a:p>
                <a:pPr marL="1257300" lvl="2" indent="-342900">
                  <a:lnSpc>
                    <a:spcPct val="150000"/>
                  </a:lnSpc>
                  <a:buFont typeface="+mj-lt"/>
                  <a:buAutoNum type="arabicParenR"/>
                </a:pPr>
                <a:r>
                  <a:rPr kumimoji="1" lang="ko-KR" altLang="en-US" sz="1400" b="1" dirty="0">
                    <a:latin typeface="NanumSquareOTF_ac Bold" panose="020B0600000101010101" pitchFamily="34" charset="-127"/>
                    <a:ea typeface="NanumSquareOTF_ac Bold" panose="020B0600000101010101" pitchFamily="34" charset="-127"/>
                  </a:rPr>
                  <a:t>행동을 수행하는 </a:t>
                </a:r>
                <a:r>
                  <a:rPr kumimoji="1" lang="en-US" altLang="ko-KR" sz="1400" b="1" dirty="0">
                    <a:latin typeface="NanumSquareOTF_ac Bold" panose="020B0600000101010101" pitchFamily="34" charset="-127"/>
                    <a:ea typeface="NanumSquareOTF_ac Bold" panose="020B0600000101010101" pitchFamily="34" charset="-127"/>
                  </a:rPr>
                  <a:t>policy</a:t>
                </a:r>
                <a:r>
                  <a:rPr kumimoji="1" lang="ko-KR" altLang="en-US" sz="1400" dirty="0">
                    <a:latin typeface="NanumSquareOTF_ac" panose="020B0600000101010101" pitchFamily="34" charset="-127"/>
                    <a:ea typeface="NanumSquareOTF_ac" panose="020B0600000101010101" pitchFamily="34" charset="-127"/>
                  </a:rPr>
                  <a:t>는 </a:t>
                </a:r>
                <a:r>
                  <a:rPr kumimoji="1" lang="el-GR" altLang="ko-KR" sz="1400" dirty="0">
                    <a:latin typeface="NanumSquareOTF_ac" panose="020B0600000101010101" pitchFamily="34" charset="-127"/>
                    <a:ea typeface="NanumSquareOTF_ac" panose="020B0600000101010101" pitchFamily="34" charset="-127"/>
                  </a:rPr>
                  <a:t>ε-</a:t>
                </a:r>
                <a:r>
                  <a:rPr kumimoji="1" lang="en" altLang="ko-KR" sz="1400" dirty="0">
                    <a:latin typeface="NanumSquareOTF_ac" panose="020B0600000101010101" pitchFamily="34" charset="-127"/>
                    <a:ea typeface="NanumSquareOTF_ac" panose="020B0600000101010101" pitchFamily="34" charset="-127"/>
                  </a:rPr>
                  <a:t>greedy strategy</a:t>
                </a:r>
                <a:r>
                  <a:rPr kumimoji="1" lang="ko-KR" altLang="en-US" sz="1400" dirty="0" err="1">
                    <a:latin typeface="NanumSquareOTF_ac" panose="020B0600000101010101" pitchFamily="34" charset="-127"/>
                    <a:ea typeface="NanumSquareOTF_ac" panose="020B0600000101010101" pitchFamily="34" charset="-127"/>
                  </a:rPr>
                  <a:t>를</a:t>
                </a:r>
                <a:r>
                  <a:rPr kumimoji="1" lang="ko-KR" altLang="en-US" sz="1400" dirty="0">
                    <a:latin typeface="NanumSquareOTF_ac" panose="020B0600000101010101" pitchFamily="34" charset="-127"/>
                    <a:ea typeface="NanumSquareOTF_ac" panose="020B0600000101010101" pitchFamily="34" charset="-127"/>
                  </a:rPr>
                  <a:t> 사용</a:t>
                </a:r>
                <a:endParaRPr kumimoji="1" lang="el-GR" altLang="ko-KR" sz="1400" dirty="0">
                  <a:latin typeface="NanumSquareOTF_ac" panose="020B0600000101010101" pitchFamily="34" charset="-127"/>
                  <a:ea typeface="NanumSquareOTF_ac" panose="020B0600000101010101" pitchFamily="34" charset="-127"/>
                </a:endParaRPr>
              </a:p>
              <a:p>
                <a:pPr lvl="3">
                  <a:lnSpc>
                    <a:spcPct val="150000"/>
                  </a:lnSpc>
                </a:pPr>
                <a:r>
                  <a:rPr kumimoji="1" lang="el-GR" altLang="ko-KR" sz="1400" dirty="0">
                    <a:latin typeface="NanumSquareOTF_ac" panose="020B0600000101010101" pitchFamily="34" charset="-127"/>
                    <a:ea typeface="NanumSquareOTF_ac" panose="020B0600000101010101" pitchFamily="34" charset="-127"/>
                  </a:rPr>
                  <a:t>ε </a:t>
                </a:r>
                <a:r>
                  <a:rPr kumimoji="1" lang="ko-KR" altLang="en-US" sz="1400" dirty="0">
                    <a:latin typeface="NanumSquareOTF_ac" panose="020B0600000101010101" pitchFamily="34" charset="-127"/>
                    <a:ea typeface="NanumSquareOTF_ac" panose="020B0600000101010101" pitchFamily="34" charset="-127"/>
                  </a:rPr>
                  <a:t>의 확률로 랜덤 </a:t>
                </a:r>
                <a:r>
                  <a:rPr kumimoji="1" lang="en-US" altLang="ko-KR" sz="1400" dirty="0">
                    <a:latin typeface="NanumSquareOTF_ac" panose="020B0600000101010101" pitchFamily="34" charset="-127"/>
                    <a:ea typeface="NanumSquareOTF_ac" panose="020B0600000101010101" pitchFamily="34" charset="-127"/>
                  </a:rPr>
                  <a:t>action</a:t>
                </a:r>
                <a:r>
                  <a:rPr kumimoji="1" lang="ko-KR" altLang="en-US" sz="1400" dirty="0">
                    <a:latin typeface="NanumSquareOTF_ac" panose="020B0600000101010101" pitchFamily="34" charset="-127"/>
                    <a:ea typeface="NanumSquareOTF_ac" panose="020B0600000101010101" pitchFamily="34" charset="-127"/>
                  </a:rPr>
                  <a:t>을</a:t>
                </a:r>
                <a:r>
                  <a:rPr kumimoji="1" lang="en-US" altLang="ko-KR" sz="1400" dirty="0">
                    <a:latin typeface="NanumSquareOTF_ac" panose="020B0600000101010101" pitchFamily="34" charset="-127"/>
                    <a:ea typeface="NanumSquareOTF_ac" panose="020B0600000101010101" pitchFamily="34" charset="-127"/>
                  </a:rPr>
                  <a:t>, 1-</a:t>
                </a:r>
                <a:r>
                  <a:rPr kumimoji="1" lang="el-GR" altLang="ko-KR" sz="1400" dirty="0">
                    <a:latin typeface="NanumSquareOTF_ac" panose="020B0600000101010101" pitchFamily="34" charset="-127"/>
                    <a:ea typeface="NanumSquareOTF_ac" panose="020B0600000101010101" pitchFamily="34" charset="-127"/>
                  </a:rPr>
                  <a:t>ε </a:t>
                </a:r>
                <a:r>
                  <a:rPr kumimoji="1" lang="ko-KR" altLang="en-US" sz="1400" dirty="0">
                    <a:latin typeface="NanumSquareOTF_ac" panose="020B0600000101010101" pitchFamily="34" charset="-127"/>
                    <a:ea typeface="NanumSquareOTF_ac" panose="020B0600000101010101" pitchFamily="34" charset="-127"/>
                  </a:rPr>
                  <a:t>의 확률로 </a:t>
                </a:r>
                <a:r>
                  <a:rPr kumimoji="1" lang="en-US" altLang="ko-KR" sz="1400" dirty="0">
                    <a:latin typeface="NanumSquareOTF_ac" panose="020B0600000101010101" pitchFamily="34" charset="-127"/>
                    <a:ea typeface="NanumSquareOTF_ac" panose="020B0600000101010101" pitchFamily="34" charset="-127"/>
                  </a:rPr>
                  <a:t>greedy strategy</a:t>
                </a:r>
                <a:r>
                  <a:rPr kumimoji="1" lang="ko-KR" altLang="en-US" sz="1400" dirty="0" err="1">
                    <a:latin typeface="NanumSquareOTF_ac" panose="020B0600000101010101" pitchFamily="34" charset="-127"/>
                    <a:ea typeface="NanumSquareOTF_ac" panose="020B0600000101010101" pitchFamily="34" charset="-127"/>
                  </a:rPr>
                  <a:t>를</a:t>
                </a:r>
                <a:r>
                  <a:rPr kumimoji="1" lang="ko-KR" altLang="en-US" sz="1400" dirty="0">
                    <a:latin typeface="NanumSquareOTF_ac" panose="020B0600000101010101" pitchFamily="34" charset="-127"/>
                    <a:ea typeface="NanumSquareOTF_ac" panose="020B0600000101010101" pitchFamily="34" charset="-127"/>
                  </a:rPr>
                  <a:t> 따르는 방식</a:t>
                </a:r>
              </a:p>
              <a:p>
                <a:pPr lvl="3">
                  <a:lnSpc>
                    <a:spcPct val="150000"/>
                  </a:lnSpc>
                </a:pPr>
                <a:r>
                  <a:rPr kumimoji="1" lang="en-US" altLang="ko-KR" sz="1400" dirty="0">
                    <a:latin typeface="NanumSquareOTF_ac" panose="020B0600000101010101" pitchFamily="34" charset="-127"/>
                    <a:ea typeface="NanumSquareOTF_ac" panose="020B0600000101010101" pitchFamily="34" charset="-127"/>
                  </a:rPr>
                  <a:t>state space</a:t>
                </a:r>
                <a:r>
                  <a:rPr kumimoji="1" lang="ko-KR" altLang="en-US" sz="1400" dirty="0">
                    <a:latin typeface="NanumSquareOTF_ac" panose="020B0600000101010101" pitchFamily="34" charset="-127"/>
                    <a:ea typeface="NanumSquareOTF_ac" panose="020B0600000101010101" pitchFamily="34" charset="-127"/>
                  </a:rPr>
                  <a:t>에 대한 충분한 </a:t>
                </a:r>
                <a:r>
                  <a:rPr kumimoji="1" lang="en-US" altLang="ko-KR" sz="1400" dirty="0">
                    <a:latin typeface="NanumSquareOTF_ac" panose="020B0600000101010101" pitchFamily="34" charset="-127"/>
                    <a:ea typeface="NanumSquareOTF_ac" panose="020B0600000101010101" pitchFamily="34" charset="-127"/>
                  </a:rPr>
                  <a:t>exploration</a:t>
                </a:r>
                <a:r>
                  <a:rPr kumimoji="1" lang="ko-KR" altLang="en-US" sz="1400" dirty="0">
                    <a:latin typeface="NanumSquareOTF_ac" panose="020B0600000101010101" pitchFamily="34" charset="-127"/>
                    <a:ea typeface="NanumSquareOTF_ac" panose="020B0600000101010101" pitchFamily="34" charset="-127"/>
                  </a:rPr>
                  <a:t>을 가지는 </a:t>
                </a:r>
                <a:r>
                  <a:rPr kumimoji="1" lang="en-US" altLang="ko-KR" sz="1400" dirty="0">
                    <a:latin typeface="NanumSquareOTF_ac" panose="020B0600000101010101" pitchFamily="34" charset="-127"/>
                    <a:ea typeface="NanumSquareOTF_ac" panose="020B0600000101010101" pitchFamily="34" charset="-127"/>
                  </a:rPr>
                  <a:t>behavior distribution</a:t>
                </a:r>
                <a:r>
                  <a:rPr kumimoji="1" lang="ko-KR" altLang="en-US" sz="1400" dirty="0">
                    <a:latin typeface="NanumSquareOTF_ac" panose="020B0600000101010101" pitchFamily="34" charset="-127"/>
                    <a:ea typeface="NanumSquareOTF_ac" panose="020B0600000101010101" pitchFamily="34" charset="-127"/>
                  </a:rPr>
                  <a:t>을 가질 수 있도록 만들어 준다</a:t>
                </a:r>
                <a:r>
                  <a:rPr kumimoji="1" lang="en-US" altLang="ko-KR" sz="1400" dirty="0">
                    <a:latin typeface="NanumSquareOTF_ac" panose="020B0600000101010101" pitchFamily="34" charset="-127"/>
                    <a:ea typeface="NanumSquareOTF_ac" panose="020B0600000101010101" pitchFamily="34" charset="-127"/>
                  </a:rPr>
                  <a:t>.</a:t>
                </a:r>
              </a:p>
              <a:p>
                <a:pPr lvl="2">
                  <a:lnSpc>
                    <a:spcPct val="150000"/>
                  </a:lnSpc>
                </a:pPr>
                <a:endParaRPr kumimoji="1" lang="en-US" altLang="ko-KR" sz="1400" dirty="0">
                  <a:latin typeface="NanumSquareOTF_ac" panose="020B0600000101010101" pitchFamily="34" charset="-127"/>
                  <a:ea typeface="NanumSquareOTF_ac" panose="020B0600000101010101" pitchFamily="34" charset="-127"/>
                </a:endParaRPr>
              </a:p>
              <a:p>
                <a:pPr lvl="1">
                  <a:lnSpc>
                    <a:spcPct val="150000"/>
                  </a:lnSpc>
                </a:pPr>
                <a:endParaRPr kumimoji="1" lang="en-US" altLang="ko-KR" sz="1400" dirty="0">
                  <a:latin typeface="NanumSquareOTF_ac" panose="020B0600000101010101" pitchFamily="34" charset="-127"/>
                  <a:ea typeface="NanumSquareOTF_ac" panose="020B0600000101010101" pitchFamily="34" charset="-127"/>
                </a:endParaRPr>
              </a:p>
            </p:txBody>
          </p:sp>
        </mc:Choice>
        <mc:Fallback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2FF3D356-14FB-0E40-AC56-F91556C570A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1114" y="991892"/>
                <a:ext cx="11773236" cy="6021556"/>
              </a:xfrm>
              <a:blipFill>
                <a:blip r:embed="rId3"/>
                <a:stretch>
                  <a:fillRect l="-108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그룹 1">
            <a:extLst>
              <a:ext uri="{FF2B5EF4-FFF2-40B4-BE49-F238E27FC236}">
                <a16:creationId xmlns:a16="http://schemas.microsoft.com/office/drawing/2014/main" id="{DBFAC101-E817-C14D-A836-1CEDD4721A08}"/>
              </a:ext>
            </a:extLst>
          </p:cNvPr>
          <p:cNvGrpSpPr/>
          <p:nvPr/>
        </p:nvGrpSpPr>
        <p:grpSpPr>
          <a:xfrm>
            <a:off x="-1020736" y="178129"/>
            <a:ext cx="9885767" cy="584775"/>
            <a:chOff x="1282990" y="449482"/>
            <a:chExt cx="9885767" cy="58477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40D950B-2404-0A4B-9F3F-5ABEF7D4E007}"/>
                </a:ext>
              </a:extLst>
            </p:cNvPr>
            <p:cNvSpPr txBox="1"/>
            <p:nvPr/>
          </p:nvSpPr>
          <p:spPr>
            <a:xfrm>
              <a:off x="1282990" y="449482"/>
              <a:ext cx="988576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b="1" spc="-150" dirty="0">
                  <a:solidFill>
                    <a:schemeClr val="accent1"/>
                  </a:solidFill>
                  <a:latin typeface="NanumSquareOTF_ac Bold" panose="020B0600000101010101" pitchFamily="34" charset="-127"/>
                  <a:ea typeface="NanumSquareOTF_ac Bold" panose="020B0600000101010101" pitchFamily="34" charset="-127"/>
                </a:rPr>
                <a:t>Background: Reinforcement Learning</a:t>
              </a:r>
              <a:endParaRPr lang="ko-KR" altLang="en-US" sz="3200" b="1" spc="-150" dirty="0">
                <a:solidFill>
                  <a:schemeClr val="accent1"/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4D5C90B-A954-634D-B8B9-B590947D2B96}"/>
                </a:ext>
              </a:extLst>
            </p:cNvPr>
            <p:cNvSpPr txBox="1"/>
            <p:nvPr/>
          </p:nvSpPr>
          <p:spPr>
            <a:xfrm>
              <a:off x="2491326" y="496769"/>
              <a:ext cx="42351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 b="1" spc="-150" dirty="0">
                  <a:solidFill>
                    <a:schemeClr val="accent1"/>
                  </a:solidFill>
                  <a:latin typeface="NanumSquareOTF_ac Bold" panose="020B0600000101010101" pitchFamily="34" charset="-127"/>
                  <a:ea typeface="NanumSquareOTF_ac Bold" panose="020B0600000101010101" pitchFamily="34" charset="-127"/>
                </a:rPr>
                <a:t>2.</a:t>
              </a:r>
              <a:endParaRPr lang="ko-KR" altLang="en-US" sz="2400" b="1" spc="-150" dirty="0">
                <a:solidFill>
                  <a:schemeClr val="accent1"/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endParaRPr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B91C32D0-FE4A-5B4B-9CCB-3FC7BCF610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65031" y="1107921"/>
            <a:ext cx="2980805" cy="248400"/>
          </a:xfrm>
          <a:prstGeom prst="rect">
            <a:avLst/>
          </a:prstGeom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8B73B47D-B3A4-E14C-8C88-8C688401C7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7297" y="1452917"/>
            <a:ext cx="3949700" cy="24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CD4F2CAF-BFC2-AF40-B812-C48EF64362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8913" y="3010610"/>
            <a:ext cx="6074173" cy="418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>
            <a:extLst>
              <a:ext uri="{FF2B5EF4-FFF2-40B4-BE49-F238E27FC236}">
                <a16:creationId xmlns:a16="http://schemas.microsoft.com/office/drawing/2014/main" id="{2C0C94B5-7367-8A4B-807A-A09DAD7A9A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0162" y="4744439"/>
            <a:ext cx="1854200" cy="24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0D269DC4-1C71-7E4F-AB30-623BDCACEF55}"/>
              </a:ext>
            </a:extLst>
          </p:cNvPr>
          <p:cNvSpPr/>
          <p:nvPr/>
        </p:nvSpPr>
        <p:spPr>
          <a:xfrm>
            <a:off x="8060925" y="4362699"/>
            <a:ext cx="4039340" cy="138499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>
            <a:spAutoFit/>
          </a:bodyPr>
          <a:lstStyle/>
          <a:p>
            <a:r>
              <a:rPr lang="en" altLang="ko-Kore-KR" sz="1400" dirty="0">
                <a:solidFill>
                  <a:srgbClr val="24292E"/>
                </a:solidFill>
                <a:highlight>
                  <a:srgbClr val="FFFF00"/>
                </a:highlight>
                <a:latin typeface="NanumSquareOTF_ac" panose="020B0600000101010101" pitchFamily="34" charset="-127"/>
                <a:ea typeface="NanumSquareOTF_ac" panose="020B0600000101010101" pitchFamily="34" charset="-127"/>
              </a:rPr>
              <a:t>On-Policy</a:t>
            </a:r>
            <a:r>
              <a:rPr lang="ko-KR" altLang="en-US" sz="1400" dirty="0">
                <a:solidFill>
                  <a:srgbClr val="24292E"/>
                </a:solidFill>
                <a:highlight>
                  <a:srgbClr val="FFFF00"/>
                </a:highlight>
                <a:latin typeface="NanumSquareOTF_ac" panose="020B0600000101010101" pitchFamily="34" charset="-127"/>
                <a:ea typeface="NanumSquareOTF_ac" panose="020B0600000101010101" pitchFamily="34" charset="-127"/>
              </a:rPr>
              <a:t>의 단점</a:t>
            </a:r>
            <a:r>
              <a:rPr lang="en-US" altLang="ko-KR" sz="1400" dirty="0">
                <a:solidFill>
                  <a:srgbClr val="24292E"/>
                </a:solidFill>
                <a:highlight>
                  <a:srgbClr val="FFFF00"/>
                </a:highlight>
                <a:latin typeface="NanumSquareOTF_ac" panose="020B0600000101010101" pitchFamily="34" charset="-127"/>
                <a:ea typeface="NanumSquareOTF_ac" panose="020B0600000101010101" pitchFamily="34" charset="-127"/>
              </a:rPr>
              <a:t>: </a:t>
            </a:r>
            <a:r>
              <a:rPr lang="en" altLang="ko-Kore-KR" sz="1400" dirty="0">
                <a:solidFill>
                  <a:srgbClr val="24292E"/>
                </a:solidFill>
                <a:highlight>
                  <a:srgbClr val="FFFF00"/>
                </a:highlight>
                <a:latin typeface="NanumSquareOTF_ac" panose="020B0600000101010101" pitchFamily="34" charset="-127"/>
                <a:ea typeface="NanumSquareOTF_ac" panose="020B0600000101010101" pitchFamily="34" charset="-127"/>
              </a:rPr>
              <a:t>exploration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>
                <a:solidFill>
                  <a:srgbClr val="24292E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현재 알고있는 정보에 대해 </a:t>
            </a:r>
            <a:r>
              <a:rPr lang="en" altLang="ko-Kore-KR" sz="1400" dirty="0">
                <a:solidFill>
                  <a:srgbClr val="24292E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greedy</a:t>
            </a:r>
            <a:r>
              <a:rPr lang="ko-KR" altLang="en-US" sz="1400" dirty="0">
                <a:solidFill>
                  <a:srgbClr val="24292E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로 </a:t>
            </a:r>
            <a:r>
              <a:rPr lang="en" altLang="ko-Kore-KR" sz="1400" dirty="0">
                <a:solidFill>
                  <a:srgbClr val="24292E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policy</a:t>
            </a:r>
            <a:r>
              <a:rPr lang="ko-KR" altLang="en-US" sz="1400" dirty="0" err="1">
                <a:solidFill>
                  <a:srgbClr val="24292E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를</a:t>
            </a:r>
            <a:r>
              <a:rPr lang="ko-KR" altLang="en-US" sz="1400" dirty="0">
                <a:solidFill>
                  <a:srgbClr val="24292E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 정해버리게 되면 </a:t>
            </a:r>
            <a:r>
              <a:rPr lang="en" altLang="ko-Kore-KR" sz="1400" dirty="0">
                <a:solidFill>
                  <a:srgbClr val="24292E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optimal</a:t>
            </a:r>
            <a:r>
              <a:rPr lang="ko-KR" altLang="en-US" sz="1400" dirty="0">
                <a:solidFill>
                  <a:srgbClr val="24292E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에 가지 못할 확률이 커짐</a:t>
            </a:r>
            <a:endParaRPr lang="en-US" altLang="ko-KR" sz="1400" dirty="0">
              <a:solidFill>
                <a:srgbClr val="24292E"/>
              </a:solidFill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dirty="0">
                <a:solidFill>
                  <a:srgbClr val="24292E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따라서 학습과 행동의 </a:t>
            </a:r>
            <a:r>
              <a:rPr lang="en-US" altLang="ko-KR" sz="1400" dirty="0">
                <a:solidFill>
                  <a:srgbClr val="24292E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policy</a:t>
            </a:r>
            <a:r>
              <a:rPr lang="ko-KR" altLang="en-US" sz="1400" dirty="0" err="1">
                <a:solidFill>
                  <a:srgbClr val="24292E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를</a:t>
            </a:r>
            <a:r>
              <a:rPr lang="ko-KR" altLang="en-US" sz="1400" dirty="0">
                <a:solidFill>
                  <a:srgbClr val="24292E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 다르게 수행함으로써 </a:t>
            </a:r>
            <a:r>
              <a:rPr lang="en-US" altLang="ko-KR" sz="1400" dirty="0">
                <a:solidFill>
                  <a:srgbClr val="24292E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exploration</a:t>
            </a:r>
            <a:r>
              <a:rPr lang="ko-KR" altLang="en-US" sz="1400" dirty="0">
                <a:solidFill>
                  <a:srgbClr val="24292E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을 할 수 있도록 만들어 주는 것</a:t>
            </a:r>
            <a:r>
              <a:rPr lang="en-US" altLang="ko-KR" sz="1400" dirty="0">
                <a:solidFill>
                  <a:srgbClr val="24292E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.</a:t>
            </a:r>
            <a:endParaRPr lang="ko-KR" altLang="en-US" sz="1400" dirty="0">
              <a:solidFill>
                <a:srgbClr val="24292E"/>
              </a:solidFill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930344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FF3D356-14FB-0E40-AC56-F91556C570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114" y="810191"/>
            <a:ext cx="11458966" cy="620325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400" dirty="0">
                <a:highlight>
                  <a:srgbClr val="FFFF00"/>
                </a:highlight>
                <a:latin typeface="NanumSquareOTF_ac" panose="020B0600000101010101" pitchFamily="34" charset="-127"/>
                <a:ea typeface="NanumSquareOTF_ac" panose="020B0600000101010101" pitchFamily="34" charset="-127"/>
              </a:rPr>
              <a:t>TD-gammon</a:t>
            </a:r>
            <a:r>
              <a:rPr kumimoji="1" lang="en-US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: backgammon playing program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을 </a:t>
            </a:r>
            <a:r>
              <a:rPr kumimoji="1" lang="ko-KR" altLang="en-US" sz="1400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강화학습과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</a:t>
            </a:r>
            <a:r>
              <a:rPr kumimoji="1" lang="en-US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self-play</a:t>
            </a:r>
            <a:r>
              <a:rPr kumimoji="1" lang="ko-KR" altLang="en-US" sz="1400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를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이용해 학습한 알고리즘</a:t>
            </a:r>
            <a:endParaRPr kumimoji="1" lang="en-US" altLang="ko-KR" sz="140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 lvl="1">
              <a:lnSpc>
                <a:spcPct val="150000"/>
              </a:lnSpc>
            </a:pPr>
            <a:r>
              <a:rPr kumimoji="1" lang="en-US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human-level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에 도달</a:t>
            </a:r>
            <a:endParaRPr kumimoji="1" lang="en-US" altLang="ko-KR" sz="140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 lvl="1">
              <a:lnSpc>
                <a:spcPct val="150000"/>
              </a:lnSpc>
            </a:pPr>
            <a:r>
              <a:rPr kumimoji="1" lang="en-US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Q-learning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과 같은 </a:t>
            </a:r>
            <a:r>
              <a:rPr kumimoji="1" lang="en-US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model-free RL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을 사용했으며</a:t>
            </a:r>
            <a:r>
              <a:rPr kumimoji="1" lang="en-US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, </a:t>
            </a:r>
            <a:r>
              <a:rPr kumimoji="1" lang="ko-KR" altLang="en-US" sz="1400" dirty="0">
                <a:solidFill>
                  <a:srgbClr val="FF000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하나의 </a:t>
            </a:r>
            <a:r>
              <a:rPr kumimoji="1" lang="ko-KR" altLang="en-US" sz="1400" dirty="0" err="1">
                <a:solidFill>
                  <a:srgbClr val="FF000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은닉층을</a:t>
            </a:r>
            <a:r>
              <a:rPr kumimoji="1" lang="ko-KR" altLang="en-US" sz="1400" dirty="0">
                <a:solidFill>
                  <a:srgbClr val="FF000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 가지는 </a:t>
            </a:r>
            <a:r>
              <a:rPr kumimoji="1" lang="en-US" altLang="ko-KR" sz="1400" dirty="0">
                <a:solidFill>
                  <a:srgbClr val="FF000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multi-layer perceptron</a:t>
            </a:r>
            <a:r>
              <a:rPr kumimoji="1" lang="ko-KR" altLang="en-US" sz="1400" dirty="0">
                <a:solidFill>
                  <a:srgbClr val="FF000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을 사용해 가치 함수를 </a:t>
            </a:r>
            <a:r>
              <a:rPr kumimoji="1" lang="en-US" altLang="ko-KR" sz="1400" dirty="0">
                <a:solidFill>
                  <a:srgbClr val="FF000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approximate</a:t>
            </a:r>
          </a:p>
          <a:p>
            <a:pPr lvl="1">
              <a:lnSpc>
                <a:spcPct val="150000"/>
              </a:lnSpc>
            </a:pP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하지만 </a:t>
            </a:r>
            <a:r>
              <a:rPr kumimoji="1" lang="en-US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backgammon 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외의 다른 </a:t>
            </a:r>
            <a:r>
              <a:rPr kumimoji="1" lang="en-US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task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에서는 좋지 않은 성능을 보였기 때문에 해당 게임에 대해서만 효과적이라고 알려짐</a:t>
            </a:r>
            <a:endParaRPr kumimoji="1" lang="en-US" altLang="ko-KR" sz="140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 lvl="2">
              <a:lnSpc>
                <a:spcPct val="150000"/>
              </a:lnSpc>
            </a:pP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주사위를 굴리는 </a:t>
            </a:r>
            <a:r>
              <a:rPr kumimoji="1" lang="en-US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task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가 가지는 </a:t>
            </a:r>
            <a:r>
              <a:rPr kumimoji="1" lang="en-US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stochasticity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가 </a:t>
            </a:r>
            <a:r>
              <a:rPr kumimoji="1" lang="en-US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state space</a:t>
            </a:r>
            <a:r>
              <a:rPr kumimoji="1" lang="ko-KR" altLang="en-US" sz="1400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를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탐험하는데 효과적으로 작용해 </a:t>
            </a:r>
            <a:r>
              <a:rPr kumimoji="1" lang="en-US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value function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을 </a:t>
            </a:r>
            <a:r>
              <a:rPr kumimoji="1" lang="ko-KR" altLang="en-US" sz="1400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스무딩하는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효과를 주었기 때문</a:t>
            </a:r>
            <a:endParaRPr kumimoji="1" lang="en-US" altLang="ko-KR" sz="140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model-free </a:t>
            </a:r>
            <a:r>
              <a:rPr kumimoji="1" lang="ko-KR" altLang="en-US" sz="1400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강화학습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알고리즘</a:t>
            </a:r>
            <a:r>
              <a:rPr kumimoji="1" lang="en-US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(</a:t>
            </a:r>
            <a:r>
              <a:rPr kumimoji="1" lang="en-US" altLang="ko-KR" sz="1400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eg.</a:t>
            </a:r>
            <a:r>
              <a:rPr kumimoji="1" lang="en-US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Q-learning)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에 </a:t>
            </a:r>
            <a:r>
              <a:rPr kumimoji="1" lang="en-US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non-linear function approximator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또는 </a:t>
            </a:r>
            <a:r>
              <a:rPr kumimoji="1" lang="en-US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off-policy</a:t>
            </a:r>
            <a:r>
              <a:rPr kumimoji="1" lang="ko-KR" altLang="en-US" sz="1400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를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결합하는 것은 </a:t>
            </a:r>
            <a:r>
              <a:rPr kumimoji="1" lang="en-US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Q-network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가 발산하도록 만든다는 것이 밝혀짐</a:t>
            </a:r>
            <a:r>
              <a:rPr kumimoji="1" lang="en-US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.</a:t>
            </a:r>
          </a:p>
          <a:p>
            <a:pPr lvl="1">
              <a:lnSpc>
                <a:spcPct val="150000"/>
              </a:lnSpc>
            </a:pP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따라서 대부분의 </a:t>
            </a:r>
            <a:r>
              <a:rPr kumimoji="1" lang="ko-KR" altLang="en-US" sz="1400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강화학습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연구는 좀 더 잘 수렴할 수 있도록 </a:t>
            </a:r>
            <a:r>
              <a:rPr kumimoji="1" lang="en-US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linear function approximator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에 초점이 맞춰져 있다</a:t>
            </a:r>
            <a:r>
              <a:rPr kumimoji="1" lang="en-US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최근 들어서 </a:t>
            </a:r>
            <a:r>
              <a:rPr kumimoji="1" lang="ko-KR" altLang="en-US" sz="1400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강화학습에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</a:t>
            </a:r>
            <a:r>
              <a:rPr kumimoji="1" lang="ko-KR" altLang="en-US" sz="1400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딥러닝을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결합하려는 시도가 많이 일어나고 있다</a:t>
            </a:r>
            <a:r>
              <a:rPr kumimoji="1" lang="en-US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.</a:t>
            </a:r>
          </a:p>
          <a:p>
            <a:pPr lvl="1">
              <a:lnSpc>
                <a:spcPct val="150000"/>
              </a:lnSpc>
            </a:pP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그동안은 </a:t>
            </a:r>
            <a:r>
              <a:rPr kumimoji="1" lang="en-US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environment</a:t>
            </a:r>
            <a:r>
              <a:rPr kumimoji="1" lang="ko-KR" altLang="en-US" sz="1400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를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추정하는데 사용되어져 왔다</a:t>
            </a:r>
            <a:r>
              <a:rPr kumimoji="1" lang="en-US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본 논문과 가장 유사한 기존 연구는 </a:t>
            </a:r>
            <a:r>
              <a:rPr kumimoji="1" lang="en-US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neural fitted Q-Learning(NFQ)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이다</a:t>
            </a:r>
            <a:r>
              <a:rPr kumimoji="1" lang="en-US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.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NFQ: Q-network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의 </a:t>
            </a:r>
            <a:r>
              <a:rPr kumimoji="1" lang="en-US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parameter</a:t>
            </a:r>
            <a:r>
              <a:rPr kumimoji="1" lang="ko-KR" altLang="en-US" sz="1400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를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업데이트하기 위해 </a:t>
            </a:r>
            <a:r>
              <a:rPr kumimoji="1" lang="en-US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RPROP 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알고리즘을 사용해 </a:t>
            </a:r>
            <a:r>
              <a:rPr kumimoji="1" lang="en-US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loss function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을 최적화하는 기법</a:t>
            </a:r>
            <a:endParaRPr kumimoji="1" lang="en-US" altLang="ko-KR" sz="140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 lvl="2">
              <a:lnSpc>
                <a:spcPct val="150000"/>
              </a:lnSpc>
            </a:pP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이 기법은 </a:t>
            </a:r>
            <a:r>
              <a:rPr kumimoji="1" lang="en-US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batch update</a:t>
            </a:r>
            <a:r>
              <a:rPr kumimoji="1" lang="ko-KR" altLang="en-US" sz="1400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를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사용하기 때문에 </a:t>
            </a:r>
            <a:r>
              <a:rPr kumimoji="1" lang="en-US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iteration 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당 </a:t>
            </a:r>
            <a:r>
              <a:rPr kumimoji="1" lang="ko-KR" altLang="en-US" sz="1400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계산량이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</a:t>
            </a:r>
            <a:r>
              <a:rPr kumimoji="1" lang="ko-KR" altLang="en-US" sz="1400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데이터셋에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비례해서 커진다</a:t>
            </a:r>
            <a:r>
              <a:rPr kumimoji="1" lang="en-US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.</a:t>
            </a:r>
          </a:p>
          <a:p>
            <a:pPr lvl="3">
              <a:lnSpc>
                <a:spcPct val="150000"/>
              </a:lnSpc>
            </a:pP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이에 본 논문에서는 </a:t>
            </a:r>
            <a:r>
              <a:rPr kumimoji="1" lang="en-US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SGD</a:t>
            </a:r>
            <a:r>
              <a:rPr kumimoji="1" lang="ko-KR" altLang="en-US" sz="1400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를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이용해 </a:t>
            </a:r>
            <a:r>
              <a:rPr kumimoji="1" lang="ko-KR" altLang="en-US" sz="1400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계산량을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줄였다</a:t>
            </a:r>
            <a:r>
              <a:rPr kumimoji="1" lang="en-US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.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BFAC101-E817-C14D-A836-1CEDD4721A08}"/>
              </a:ext>
            </a:extLst>
          </p:cNvPr>
          <p:cNvGrpSpPr/>
          <p:nvPr/>
        </p:nvGrpSpPr>
        <p:grpSpPr>
          <a:xfrm>
            <a:off x="-1020736" y="178129"/>
            <a:ext cx="5663757" cy="584775"/>
            <a:chOff x="1282990" y="449482"/>
            <a:chExt cx="5663757" cy="58477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40D950B-2404-0A4B-9F3F-5ABEF7D4E007}"/>
                </a:ext>
              </a:extLst>
            </p:cNvPr>
            <p:cNvSpPr txBox="1"/>
            <p:nvPr/>
          </p:nvSpPr>
          <p:spPr>
            <a:xfrm>
              <a:off x="1282990" y="449482"/>
              <a:ext cx="566375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b="1" spc="-150" dirty="0">
                  <a:solidFill>
                    <a:schemeClr val="accent1"/>
                  </a:solidFill>
                  <a:latin typeface="NanumSquareOTF_ac Bold" panose="020B0600000101010101" pitchFamily="34" charset="-127"/>
                  <a:ea typeface="NanumSquareOTF_ac Bold" panose="020B0600000101010101" pitchFamily="34" charset="-127"/>
                </a:rPr>
                <a:t>Related Work</a:t>
              </a:r>
              <a:endParaRPr lang="ko-KR" altLang="en-US" sz="3200" b="1" spc="-150" dirty="0">
                <a:solidFill>
                  <a:schemeClr val="accent1"/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4D5C90B-A954-634D-B8B9-B590947D2B96}"/>
                </a:ext>
              </a:extLst>
            </p:cNvPr>
            <p:cNvSpPr txBox="1"/>
            <p:nvPr/>
          </p:nvSpPr>
          <p:spPr>
            <a:xfrm>
              <a:off x="2491326" y="496769"/>
              <a:ext cx="42351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 b="1" spc="-150" dirty="0">
                  <a:solidFill>
                    <a:schemeClr val="accent1"/>
                  </a:solidFill>
                  <a:latin typeface="NanumSquareOTF_ac Bold" panose="020B0600000101010101" pitchFamily="34" charset="-127"/>
                  <a:ea typeface="NanumSquareOTF_ac Bold" panose="020B0600000101010101" pitchFamily="34" charset="-127"/>
                </a:rPr>
                <a:t>3.</a:t>
              </a:r>
              <a:endParaRPr lang="ko-KR" altLang="en-US" sz="2400" b="1" spc="-150" dirty="0">
                <a:solidFill>
                  <a:schemeClr val="accent1"/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endParaRP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8C6FBA73-6E87-3149-8BD9-D159E0172C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4758" y="4898584"/>
            <a:ext cx="2854084" cy="237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Backgammon - Wikipedia">
            <a:extLst>
              <a:ext uri="{FF2B5EF4-FFF2-40B4-BE49-F238E27FC236}">
                <a16:creationId xmlns:a16="http://schemas.microsoft.com/office/drawing/2014/main" id="{8CA76450-3AA4-8B4C-8258-EF684678C5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2567" y="75898"/>
            <a:ext cx="2254891" cy="1468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06130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32942</TotalTime>
  <Words>2771</Words>
  <Application>Microsoft Macintosh PowerPoint</Application>
  <PresentationFormat>와이드스크린</PresentationFormat>
  <Paragraphs>281</Paragraphs>
  <Slides>18</Slides>
  <Notes>18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7" baseType="lpstr">
      <vt:lpstr>NanumSquare</vt:lpstr>
      <vt:lpstr>NanumSquareOTF_ac</vt:lpstr>
      <vt:lpstr>NanumSquareOTF_ac Bold</vt:lpstr>
      <vt:lpstr>Arial</vt:lpstr>
      <vt:lpstr>Calibri</vt:lpstr>
      <vt:lpstr>Calibri Light</vt:lpstr>
      <vt:lpstr>Cambria Math</vt:lpstr>
      <vt:lpstr>Times New Roman</vt:lpstr>
      <vt:lpstr>Office 테마</vt:lpstr>
      <vt:lpstr>Playing Atari with Deep Reinforcement Learning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BaeHyun Jin</dc:creator>
  <cp:lastModifiedBy>BaeHyun Jin</cp:lastModifiedBy>
  <cp:revision>312</cp:revision>
  <dcterms:created xsi:type="dcterms:W3CDTF">2020-05-18T06:50:27Z</dcterms:created>
  <dcterms:modified xsi:type="dcterms:W3CDTF">2021-03-02T15:46:45Z</dcterms:modified>
</cp:coreProperties>
</file>